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3" r:id="rId5"/>
  </p:sldMasterIdLst>
  <p:notesMasterIdLst>
    <p:notesMasterId r:id="rId26"/>
  </p:notesMasterIdLst>
  <p:sldIdLst>
    <p:sldId id="320" r:id="rId6"/>
    <p:sldId id="371" r:id="rId7"/>
    <p:sldId id="372" r:id="rId8"/>
    <p:sldId id="369" r:id="rId9"/>
    <p:sldId id="370" r:id="rId10"/>
    <p:sldId id="373" r:id="rId11"/>
    <p:sldId id="374" r:id="rId12"/>
    <p:sldId id="375" r:id="rId13"/>
    <p:sldId id="376" r:id="rId14"/>
    <p:sldId id="379" r:id="rId15"/>
    <p:sldId id="357" r:id="rId16"/>
    <p:sldId id="363" r:id="rId17"/>
    <p:sldId id="362" r:id="rId18"/>
    <p:sldId id="364" r:id="rId19"/>
    <p:sldId id="361" r:id="rId20"/>
    <p:sldId id="339" r:id="rId21"/>
    <p:sldId id="337" r:id="rId22"/>
    <p:sldId id="338" r:id="rId23"/>
    <p:sldId id="340" r:id="rId24"/>
    <p:sldId id="32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F4D"/>
    <a:srgbClr val="ACA39A"/>
    <a:srgbClr val="0C23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BDA794-97BF-4BF4-B864-448B01A7A2D0}" v="5" dt="2018-01-17T18:17:58.3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173" autoAdjust="0"/>
  </p:normalViewPr>
  <p:slideViewPr>
    <p:cSldViewPr snapToGrid="0">
      <p:cViewPr varScale="1">
        <p:scale>
          <a:sx n="58" d="100"/>
          <a:sy n="58" d="100"/>
        </p:scale>
        <p:origin x="1522" y="53"/>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45E2BA-DF5E-4EB8-B509-368BAC0E294E}"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AA7CB0D1-F370-49A7-B213-53E0B71A680F}">
      <dgm:prSet phldrT="[Text]"/>
      <dgm:spPr/>
      <dgm:t>
        <a:bodyPr/>
        <a:lstStyle/>
        <a:p>
          <a:r>
            <a:rPr lang="en-US"/>
            <a:t>Community College</a:t>
          </a:r>
        </a:p>
      </dgm:t>
    </dgm:pt>
    <dgm:pt modelId="{36003259-366E-4339-B508-4D19E135FA54}" type="parTrans" cxnId="{410E29C8-3B9B-4BDE-80E0-DE2BCE82C7F1}">
      <dgm:prSet/>
      <dgm:spPr/>
      <dgm:t>
        <a:bodyPr/>
        <a:lstStyle/>
        <a:p>
          <a:endParaRPr lang="en-US"/>
        </a:p>
      </dgm:t>
    </dgm:pt>
    <dgm:pt modelId="{D56BF175-816E-4CF8-83C8-F8818C9BFD43}" type="sibTrans" cxnId="{410E29C8-3B9B-4BDE-80E0-DE2BCE82C7F1}">
      <dgm:prSet/>
      <dgm:spPr/>
      <dgm:t>
        <a:bodyPr/>
        <a:lstStyle/>
        <a:p>
          <a:endParaRPr lang="en-US"/>
        </a:p>
      </dgm:t>
    </dgm:pt>
    <dgm:pt modelId="{126B6DCC-1E11-4E38-B73E-1D423991F285}">
      <dgm:prSet phldrT="[Text]"/>
      <dgm:spPr/>
      <dgm:t>
        <a:bodyPr/>
        <a:lstStyle/>
        <a:p>
          <a:r>
            <a:rPr lang="en-US"/>
            <a:t>Technical College</a:t>
          </a:r>
        </a:p>
      </dgm:t>
    </dgm:pt>
    <dgm:pt modelId="{56E8A4C7-3C21-4E1A-8F43-500EC071D49A}" type="parTrans" cxnId="{5AAEE1DA-7C19-4484-8687-93A02C6A53B7}">
      <dgm:prSet/>
      <dgm:spPr/>
      <dgm:t>
        <a:bodyPr/>
        <a:lstStyle/>
        <a:p>
          <a:endParaRPr lang="en-US"/>
        </a:p>
      </dgm:t>
    </dgm:pt>
    <dgm:pt modelId="{D97A167D-B5C9-437F-A28F-CB9F38E0A583}" type="sibTrans" cxnId="{5AAEE1DA-7C19-4484-8687-93A02C6A53B7}">
      <dgm:prSet/>
      <dgm:spPr/>
      <dgm:t>
        <a:bodyPr/>
        <a:lstStyle/>
        <a:p>
          <a:endParaRPr lang="en-US"/>
        </a:p>
      </dgm:t>
    </dgm:pt>
    <dgm:pt modelId="{1317345B-01C5-471A-B469-176F136EF69B}">
      <dgm:prSet phldrT="[Text]"/>
      <dgm:spPr/>
      <dgm:t>
        <a:bodyPr/>
        <a:lstStyle/>
        <a:p>
          <a:r>
            <a:rPr lang="en-US"/>
            <a:t>Community and Technical College</a:t>
          </a:r>
        </a:p>
      </dgm:t>
    </dgm:pt>
    <dgm:pt modelId="{24C3C76B-6913-4735-A1A9-9F82E551DABB}" type="parTrans" cxnId="{B6B6185C-F2C2-43FB-A02A-FFB5AC1640E8}">
      <dgm:prSet/>
      <dgm:spPr/>
      <dgm:t>
        <a:bodyPr/>
        <a:lstStyle/>
        <a:p>
          <a:endParaRPr lang="en-US"/>
        </a:p>
      </dgm:t>
    </dgm:pt>
    <dgm:pt modelId="{EA3B8E73-60D6-48BE-AD03-3A8DD143F046}" type="sibTrans" cxnId="{B6B6185C-F2C2-43FB-A02A-FFB5AC1640E8}">
      <dgm:prSet/>
      <dgm:spPr/>
      <dgm:t>
        <a:bodyPr/>
        <a:lstStyle/>
        <a:p>
          <a:endParaRPr lang="en-US"/>
        </a:p>
      </dgm:t>
    </dgm:pt>
    <dgm:pt modelId="{BA0B2706-8790-431A-ADE4-883E4CD3B13C}">
      <dgm:prSet phldrT="[Text]"/>
      <dgm:spPr/>
      <dgm:t>
        <a:bodyPr/>
        <a:lstStyle/>
        <a:p>
          <a:r>
            <a:rPr lang="en-US"/>
            <a:t>University</a:t>
          </a:r>
        </a:p>
      </dgm:t>
    </dgm:pt>
    <dgm:pt modelId="{7F2666E1-BF27-48B8-9FB9-8561B3742834}" type="parTrans" cxnId="{EE13BC10-DDA7-42F7-96BE-DCE442F32CB1}">
      <dgm:prSet/>
      <dgm:spPr/>
      <dgm:t>
        <a:bodyPr/>
        <a:lstStyle/>
        <a:p>
          <a:endParaRPr lang="en-US"/>
        </a:p>
      </dgm:t>
    </dgm:pt>
    <dgm:pt modelId="{F6799A4A-7C8D-4D85-B15B-FBCBC648455E}" type="sibTrans" cxnId="{EE13BC10-DDA7-42F7-96BE-DCE442F32CB1}">
      <dgm:prSet/>
      <dgm:spPr/>
      <dgm:t>
        <a:bodyPr/>
        <a:lstStyle/>
        <a:p>
          <a:endParaRPr lang="en-US"/>
        </a:p>
      </dgm:t>
    </dgm:pt>
    <dgm:pt modelId="{A7EE3DDC-719A-4904-BD19-CEF5AC864677}" type="pres">
      <dgm:prSet presAssocID="{6445E2BA-DF5E-4EB8-B509-368BAC0E294E}" presName="Name0" presStyleCnt="0">
        <dgm:presLayoutVars>
          <dgm:chMax val="7"/>
          <dgm:chPref val="7"/>
          <dgm:dir/>
        </dgm:presLayoutVars>
      </dgm:prSet>
      <dgm:spPr/>
      <dgm:t>
        <a:bodyPr/>
        <a:lstStyle/>
        <a:p>
          <a:endParaRPr lang="en-US"/>
        </a:p>
      </dgm:t>
    </dgm:pt>
    <dgm:pt modelId="{7A352669-A66B-4957-8D85-5A75F8127C8C}" type="pres">
      <dgm:prSet presAssocID="{6445E2BA-DF5E-4EB8-B509-368BAC0E294E}" presName="Name1" presStyleCnt="0"/>
      <dgm:spPr/>
    </dgm:pt>
    <dgm:pt modelId="{FC52757D-B314-4DE9-81CA-30ED8672B4BC}" type="pres">
      <dgm:prSet presAssocID="{6445E2BA-DF5E-4EB8-B509-368BAC0E294E}" presName="cycle" presStyleCnt="0"/>
      <dgm:spPr/>
    </dgm:pt>
    <dgm:pt modelId="{A1BC44E2-2510-45FA-9016-8E7AF5F616CE}" type="pres">
      <dgm:prSet presAssocID="{6445E2BA-DF5E-4EB8-B509-368BAC0E294E}" presName="srcNode" presStyleLbl="node1" presStyleIdx="0" presStyleCnt="4"/>
      <dgm:spPr/>
    </dgm:pt>
    <dgm:pt modelId="{1310BB57-4EF5-4EC4-91AE-CA6D52475E8E}" type="pres">
      <dgm:prSet presAssocID="{6445E2BA-DF5E-4EB8-B509-368BAC0E294E}" presName="conn" presStyleLbl="parChTrans1D2" presStyleIdx="0" presStyleCnt="1"/>
      <dgm:spPr/>
      <dgm:t>
        <a:bodyPr/>
        <a:lstStyle/>
        <a:p>
          <a:endParaRPr lang="en-US"/>
        </a:p>
      </dgm:t>
    </dgm:pt>
    <dgm:pt modelId="{14FA545E-9092-4579-AD4E-86FACFF8FE93}" type="pres">
      <dgm:prSet presAssocID="{6445E2BA-DF5E-4EB8-B509-368BAC0E294E}" presName="extraNode" presStyleLbl="node1" presStyleIdx="0" presStyleCnt="4"/>
      <dgm:spPr/>
    </dgm:pt>
    <dgm:pt modelId="{28F2748E-C673-4805-9AE9-FB60C691680D}" type="pres">
      <dgm:prSet presAssocID="{6445E2BA-DF5E-4EB8-B509-368BAC0E294E}" presName="dstNode" presStyleLbl="node1" presStyleIdx="0" presStyleCnt="4"/>
      <dgm:spPr/>
    </dgm:pt>
    <dgm:pt modelId="{8A388822-241F-40FC-9C37-61E0E857C238}" type="pres">
      <dgm:prSet presAssocID="{AA7CB0D1-F370-49A7-B213-53E0B71A680F}" presName="text_1" presStyleLbl="node1" presStyleIdx="0" presStyleCnt="4">
        <dgm:presLayoutVars>
          <dgm:bulletEnabled val="1"/>
        </dgm:presLayoutVars>
      </dgm:prSet>
      <dgm:spPr/>
      <dgm:t>
        <a:bodyPr/>
        <a:lstStyle/>
        <a:p>
          <a:endParaRPr lang="en-US"/>
        </a:p>
      </dgm:t>
    </dgm:pt>
    <dgm:pt modelId="{A1F2E94A-C5DD-4693-AE7E-E49A073FF611}" type="pres">
      <dgm:prSet presAssocID="{AA7CB0D1-F370-49A7-B213-53E0B71A680F}" presName="accent_1" presStyleCnt="0"/>
      <dgm:spPr/>
    </dgm:pt>
    <dgm:pt modelId="{7EEDD6F6-4875-4FC5-95F4-25DE7266C58D}" type="pres">
      <dgm:prSet presAssocID="{AA7CB0D1-F370-49A7-B213-53E0B71A680F}" presName="accentRepeatNode" presStyleLbl="solidFgAcc1" presStyleIdx="0" presStyleCnt="4"/>
      <dgm:spPr/>
    </dgm:pt>
    <dgm:pt modelId="{D4CBD6A9-F16B-47A4-955F-CE20024B3213}" type="pres">
      <dgm:prSet presAssocID="{126B6DCC-1E11-4E38-B73E-1D423991F285}" presName="text_2" presStyleLbl="node1" presStyleIdx="1" presStyleCnt="4">
        <dgm:presLayoutVars>
          <dgm:bulletEnabled val="1"/>
        </dgm:presLayoutVars>
      </dgm:prSet>
      <dgm:spPr/>
      <dgm:t>
        <a:bodyPr/>
        <a:lstStyle/>
        <a:p>
          <a:endParaRPr lang="en-US"/>
        </a:p>
      </dgm:t>
    </dgm:pt>
    <dgm:pt modelId="{293780C3-08BB-4B36-AA3C-01257BFCE02F}" type="pres">
      <dgm:prSet presAssocID="{126B6DCC-1E11-4E38-B73E-1D423991F285}" presName="accent_2" presStyleCnt="0"/>
      <dgm:spPr/>
    </dgm:pt>
    <dgm:pt modelId="{2A5E50FF-8AAD-4387-876C-49DC3A2B7917}" type="pres">
      <dgm:prSet presAssocID="{126B6DCC-1E11-4E38-B73E-1D423991F285}" presName="accentRepeatNode" presStyleLbl="solidFgAcc1" presStyleIdx="1" presStyleCnt="4"/>
      <dgm:spPr/>
    </dgm:pt>
    <dgm:pt modelId="{4BA82BD9-DFD9-4746-A139-0CAAECAF6091}" type="pres">
      <dgm:prSet presAssocID="{1317345B-01C5-471A-B469-176F136EF69B}" presName="text_3" presStyleLbl="node1" presStyleIdx="2" presStyleCnt="4">
        <dgm:presLayoutVars>
          <dgm:bulletEnabled val="1"/>
        </dgm:presLayoutVars>
      </dgm:prSet>
      <dgm:spPr/>
      <dgm:t>
        <a:bodyPr/>
        <a:lstStyle/>
        <a:p>
          <a:endParaRPr lang="en-US"/>
        </a:p>
      </dgm:t>
    </dgm:pt>
    <dgm:pt modelId="{04BF3D24-944C-4DF3-AD06-27328518BDEA}" type="pres">
      <dgm:prSet presAssocID="{1317345B-01C5-471A-B469-176F136EF69B}" presName="accent_3" presStyleCnt="0"/>
      <dgm:spPr/>
    </dgm:pt>
    <dgm:pt modelId="{7A2A5730-F493-46AE-BCB8-DD5D51BD7AFF}" type="pres">
      <dgm:prSet presAssocID="{1317345B-01C5-471A-B469-176F136EF69B}" presName="accentRepeatNode" presStyleLbl="solidFgAcc1" presStyleIdx="2" presStyleCnt="4"/>
      <dgm:spPr/>
    </dgm:pt>
    <dgm:pt modelId="{097EA28E-5379-4C1F-A1CF-DCF6FE55C1DA}" type="pres">
      <dgm:prSet presAssocID="{BA0B2706-8790-431A-ADE4-883E4CD3B13C}" presName="text_4" presStyleLbl="node1" presStyleIdx="3" presStyleCnt="4">
        <dgm:presLayoutVars>
          <dgm:bulletEnabled val="1"/>
        </dgm:presLayoutVars>
      </dgm:prSet>
      <dgm:spPr/>
      <dgm:t>
        <a:bodyPr/>
        <a:lstStyle/>
        <a:p>
          <a:endParaRPr lang="en-US"/>
        </a:p>
      </dgm:t>
    </dgm:pt>
    <dgm:pt modelId="{80CFCB14-43C1-417A-AB1D-7F32CAD5A67B}" type="pres">
      <dgm:prSet presAssocID="{BA0B2706-8790-431A-ADE4-883E4CD3B13C}" presName="accent_4" presStyleCnt="0"/>
      <dgm:spPr/>
    </dgm:pt>
    <dgm:pt modelId="{39D5BA96-BDAE-4BA6-BABA-E0AB7951ADFD}" type="pres">
      <dgm:prSet presAssocID="{BA0B2706-8790-431A-ADE4-883E4CD3B13C}" presName="accentRepeatNode" presStyleLbl="solidFgAcc1" presStyleIdx="3" presStyleCnt="4"/>
      <dgm:spPr/>
    </dgm:pt>
  </dgm:ptLst>
  <dgm:cxnLst>
    <dgm:cxn modelId="{5AAEE1DA-7C19-4484-8687-93A02C6A53B7}" srcId="{6445E2BA-DF5E-4EB8-B509-368BAC0E294E}" destId="{126B6DCC-1E11-4E38-B73E-1D423991F285}" srcOrd="1" destOrd="0" parTransId="{56E8A4C7-3C21-4E1A-8F43-500EC071D49A}" sibTransId="{D97A167D-B5C9-437F-A28F-CB9F38E0A583}"/>
    <dgm:cxn modelId="{B6B6185C-F2C2-43FB-A02A-FFB5AC1640E8}" srcId="{6445E2BA-DF5E-4EB8-B509-368BAC0E294E}" destId="{1317345B-01C5-471A-B469-176F136EF69B}" srcOrd="2" destOrd="0" parTransId="{24C3C76B-6913-4735-A1A9-9F82E551DABB}" sibTransId="{EA3B8E73-60D6-48BE-AD03-3A8DD143F046}"/>
    <dgm:cxn modelId="{EE13BC10-DDA7-42F7-96BE-DCE442F32CB1}" srcId="{6445E2BA-DF5E-4EB8-B509-368BAC0E294E}" destId="{BA0B2706-8790-431A-ADE4-883E4CD3B13C}" srcOrd="3" destOrd="0" parTransId="{7F2666E1-BF27-48B8-9FB9-8561B3742834}" sibTransId="{F6799A4A-7C8D-4D85-B15B-FBCBC648455E}"/>
    <dgm:cxn modelId="{0E9530BB-5644-4938-A75D-2FB548EC568B}" type="presOf" srcId="{6445E2BA-DF5E-4EB8-B509-368BAC0E294E}" destId="{A7EE3DDC-719A-4904-BD19-CEF5AC864677}" srcOrd="0" destOrd="0" presId="urn:microsoft.com/office/officeart/2008/layout/VerticalCurvedList"/>
    <dgm:cxn modelId="{16BECF9C-E97A-453E-A6E8-8DC8CACA434F}" type="presOf" srcId="{AA7CB0D1-F370-49A7-B213-53E0B71A680F}" destId="{8A388822-241F-40FC-9C37-61E0E857C238}" srcOrd="0" destOrd="0" presId="urn:microsoft.com/office/officeart/2008/layout/VerticalCurvedList"/>
    <dgm:cxn modelId="{8EF58C76-4625-45C5-B13D-A55668231224}" type="presOf" srcId="{126B6DCC-1E11-4E38-B73E-1D423991F285}" destId="{D4CBD6A9-F16B-47A4-955F-CE20024B3213}" srcOrd="0" destOrd="0" presId="urn:microsoft.com/office/officeart/2008/layout/VerticalCurvedList"/>
    <dgm:cxn modelId="{C098BCDB-46C2-499F-8F6F-EF71527EAB01}" type="presOf" srcId="{1317345B-01C5-471A-B469-176F136EF69B}" destId="{4BA82BD9-DFD9-4746-A139-0CAAECAF6091}" srcOrd="0" destOrd="0" presId="urn:microsoft.com/office/officeart/2008/layout/VerticalCurvedList"/>
    <dgm:cxn modelId="{B846A812-9056-4B04-AC77-7BDA1A29528A}" type="presOf" srcId="{BA0B2706-8790-431A-ADE4-883E4CD3B13C}" destId="{097EA28E-5379-4C1F-A1CF-DCF6FE55C1DA}" srcOrd="0" destOrd="0" presId="urn:microsoft.com/office/officeart/2008/layout/VerticalCurvedList"/>
    <dgm:cxn modelId="{38247BCA-49D7-4744-9F31-C7E17D246F74}" type="presOf" srcId="{D56BF175-816E-4CF8-83C8-F8818C9BFD43}" destId="{1310BB57-4EF5-4EC4-91AE-CA6D52475E8E}" srcOrd="0" destOrd="0" presId="urn:microsoft.com/office/officeart/2008/layout/VerticalCurvedList"/>
    <dgm:cxn modelId="{410E29C8-3B9B-4BDE-80E0-DE2BCE82C7F1}" srcId="{6445E2BA-DF5E-4EB8-B509-368BAC0E294E}" destId="{AA7CB0D1-F370-49A7-B213-53E0B71A680F}" srcOrd="0" destOrd="0" parTransId="{36003259-366E-4339-B508-4D19E135FA54}" sibTransId="{D56BF175-816E-4CF8-83C8-F8818C9BFD43}"/>
    <dgm:cxn modelId="{BD20600E-227B-48DE-AB72-9DB37B85A8AC}" type="presParOf" srcId="{A7EE3DDC-719A-4904-BD19-CEF5AC864677}" destId="{7A352669-A66B-4957-8D85-5A75F8127C8C}" srcOrd="0" destOrd="0" presId="urn:microsoft.com/office/officeart/2008/layout/VerticalCurvedList"/>
    <dgm:cxn modelId="{FFEB01D8-7204-4014-A4E9-5903B29205A0}" type="presParOf" srcId="{7A352669-A66B-4957-8D85-5A75F8127C8C}" destId="{FC52757D-B314-4DE9-81CA-30ED8672B4BC}" srcOrd="0" destOrd="0" presId="urn:microsoft.com/office/officeart/2008/layout/VerticalCurvedList"/>
    <dgm:cxn modelId="{FC057BD4-8017-4F92-BD89-36785B365E50}" type="presParOf" srcId="{FC52757D-B314-4DE9-81CA-30ED8672B4BC}" destId="{A1BC44E2-2510-45FA-9016-8E7AF5F616CE}" srcOrd="0" destOrd="0" presId="urn:microsoft.com/office/officeart/2008/layout/VerticalCurvedList"/>
    <dgm:cxn modelId="{0D8D48B3-6956-4195-B635-4022DB8ACE35}" type="presParOf" srcId="{FC52757D-B314-4DE9-81CA-30ED8672B4BC}" destId="{1310BB57-4EF5-4EC4-91AE-CA6D52475E8E}" srcOrd="1" destOrd="0" presId="urn:microsoft.com/office/officeart/2008/layout/VerticalCurvedList"/>
    <dgm:cxn modelId="{B201FC3C-DF7E-49E3-88A1-62AB48D47C5C}" type="presParOf" srcId="{FC52757D-B314-4DE9-81CA-30ED8672B4BC}" destId="{14FA545E-9092-4579-AD4E-86FACFF8FE93}" srcOrd="2" destOrd="0" presId="urn:microsoft.com/office/officeart/2008/layout/VerticalCurvedList"/>
    <dgm:cxn modelId="{0D0FF907-0EBE-41FF-ADC0-CF4FBBF68FAF}" type="presParOf" srcId="{FC52757D-B314-4DE9-81CA-30ED8672B4BC}" destId="{28F2748E-C673-4805-9AE9-FB60C691680D}" srcOrd="3" destOrd="0" presId="urn:microsoft.com/office/officeart/2008/layout/VerticalCurvedList"/>
    <dgm:cxn modelId="{4B26CE9B-D634-44C6-8366-EFD1FECFE4BF}" type="presParOf" srcId="{7A352669-A66B-4957-8D85-5A75F8127C8C}" destId="{8A388822-241F-40FC-9C37-61E0E857C238}" srcOrd="1" destOrd="0" presId="urn:microsoft.com/office/officeart/2008/layout/VerticalCurvedList"/>
    <dgm:cxn modelId="{D4D29B0D-68BB-445C-84AD-C8DADBABFAE0}" type="presParOf" srcId="{7A352669-A66B-4957-8D85-5A75F8127C8C}" destId="{A1F2E94A-C5DD-4693-AE7E-E49A073FF611}" srcOrd="2" destOrd="0" presId="urn:microsoft.com/office/officeart/2008/layout/VerticalCurvedList"/>
    <dgm:cxn modelId="{0804DED9-1DBE-402C-9197-035D91F3FB3D}" type="presParOf" srcId="{A1F2E94A-C5DD-4693-AE7E-E49A073FF611}" destId="{7EEDD6F6-4875-4FC5-95F4-25DE7266C58D}" srcOrd="0" destOrd="0" presId="urn:microsoft.com/office/officeart/2008/layout/VerticalCurvedList"/>
    <dgm:cxn modelId="{6D8B38BC-2749-40FF-893C-A1142D4D10D3}" type="presParOf" srcId="{7A352669-A66B-4957-8D85-5A75F8127C8C}" destId="{D4CBD6A9-F16B-47A4-955F-CE20024B3213}" srcOrd="3" destOrd="0" presId="urn:microsoft.com/office/officeart/2008/layout/VerticalCurvedList"/>
    <dgm:cxn modelId="{71313870-02CD-4DF4-AAE0-95890FE2B163}" type="presParOf" srcId="{7A352669-A66B-4957-8D85-5A75F8127C8C}" destId="{293780C3-08BB-4B36-AA3C-01257BFCE02F}" srcOrd="4" destOrd="0" presId="urn:microsoft.com/office/officeart/2008/layout/VerticalCurvedList"/>
    <dgm:cxn modelId="{7BFC83F6-EDF2-4479-89D5-2498EA6CB838}" type="presParOf" srcId="{293780C3-08BB-4B36-AA3C-01257BFCE02F}" destId="{2A5E50FF-8AAD-4387-876C-49DC3A2B7917}" srcOrd="0" destOrd="0" presId="urn:microsoft.com/office/officeart/2008/layout/VerticalCurvedList"/>
    <dgm:cxn modelId="{59662614-5979-4088-8E08-7D937F7F8CB9}" type="presParOf" srcId="{7A352669-A66B-4957-8D85-5A75F8127C8C}" destId="{4BA82BD9-DFD9-4746-A139-0CAAECAF6091}" srcOrd="5" destOrd="0" presId="urn:microsoft.com/office/officeart/2008/layout/VerticalCurvedList"/>
    <dgm:cxn modelId="{38EF0BC3-F22D-4659-9689-C31C12B8E013}" type="presParOf" srcId="{7A352669-A66B-4957-8D85-5A75F8127C8C}" destId="{04BF3D24-944C-4DF3-AD06-27328518BDEA}" srcOrd="6" destOrd="0" presId="urn:microsoft.com/office/officeart/2008/layout/VerticalCurvedList"/>
    <dgm:cxn modelId="{39448F11-4B3C-4DA5-8F59-ACCCD28FDEFC}" type="presParOf" srcId="{04BF3D24-944C-4DF3-AD06-27328518BDEA}" destId="{7A2A5730-F493-46AE-BCB8-DD5D51BD7AFF}" srcOrd="0" destOrd="0" presId="urn:microsoft.com/office/officeart/2008/layout/VerticalCurvedList"/>
    <dgm:cxn modelId="{26DC9B03-25CF-4EEC-80BC-849B31AD2205}" type="presParOf" srcId="{7A352669-A66B-4957-8D85-5A75F8127C8C}" destId="{097EA28E-5379-4C1F-A1CF-DCF6FE55C1DA}" srcOrd="7" destOrd="0" presId="urn:microsoft.com/office/officeart/2008/layout/VerticalCurvedList"/>
    <dgm:cxn modelId="{F8C957F3-BE63-473B-AF6F-412BD3B264C8}" type="presParOf" srcId="{7A352669-A66B-4957-8D85-5A75F8127C8C}" destId="{80CFCB14-43C1-417A-AB1D-7F32CAD5A67B}" srcOrd="8" destOrd="0" presId="urn:microsoft.com/office/officeart/2008/layout/VerticalCurvedList"/>
    <dgm:cxn modelId="{4FC28D92-F645-4B01-BD69-A6421075BF90}" type="presParOf" srcId="{80CFCB14-43C1-417A-AB1D-7F32CAD5A67B}" destId="{39D5BA96-BDAE-4BA6-BABA-E0AB7951ADF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3516BC-DE1D-497A-AF1A-514CCD43C324}" type="doc">
      <dgm:prSet loTypeId="urn:microsoft.com/office/officeart/2005/8/layout/chevron2" loCatId="list" qsTypeId="urn:microsoft.com/office/officeart/2005/8/quickstyle/simple1" qsCatId="simple" csTypeId="urn:microsoft.com/office/officeart/2005/8/colors/colorful1" csCatId="colorful" phldr="1"/>
      <dgm:spPr/>
      <dgm:t>
        <a:bodyPr/>
        <a:lstStyle/>
        <a:p>
          <a:endParaRPr lang="en-US"/>
        </a:p>
      </dgm:t>
    </dgm:pt>
    <dgm:pt modelId="{E6B234E4-9463-44DC-A38C-10AAF107BC86}">
      <dgm:prSet phldrT="[Text]"/>
      <dgm:spPr/>
      <dgm:t>
        <a:bodyPr/>
        <a:lstStyle/>
        <a:p>
          <a:r>
            <a:rPr lang="en-US" b="1"/>
            <a:t>Community College</a:t>
          </a:r>
          <a:endParaRPr lang="en-US"/>
        </a:p>
      </dgm:t>
    </dgm:pt>
    <dgm:pt modelId="{9B383B1E-293A-41E3-A0B8-8A1CBFF04B90}" type="parTrans" cxnId="{1D427A1E-F4C2-4583-8762-7450F2B2FBF0}">
      <dgm:prSet/>
      <dgm:spPr/>
      <dgm:t>
        <a:bodyPr/>
        <a:lstStyle/>
        <a:p>
          <a:endParaRPr lang="en-US"/>
        </a:p>
      </dgm:t>
    </dgm:pt>
    <dgm:pt modelId="{EDD5F09F-B76C-437E-A212-48D96F2F080F}" type="sibTrans" cxnId="{1D427A1E-F4C2-4583-8762-7450F2B2FBF0}">
      <dgm:prSet/>
      <dgm:spPr/>
      <dgm:t>
        <a:bodyPr/>
        <a:lstStyle/>
        <a:p>
          <a:endParaRPr lang="en-US"/>
        </a:p>
      </dgm:t>
    </dgm:pt>
    <dgm:pt modelId="{3D19D25E-F47F-4532-A867-AADE4D33FBDA}">
      <dgm:prSet phldrT="[Text]" custT="1"/>
      <dgm:spPr/>
      <dgm:t>
        <a:bodyPr/>
        <a:lstStyle/>
        <a:p>
          <a:pPr>
            <a:lnSpc>
              <a:spcPct val="100000"/>
            </a:lnSpc>
            <a:spcAft>
              <a:spcPts val="0"/>
            </a:spcAft>
          </a:pPr>
          <a:r>
            <a:rPr lang="en-US" sz="2400" strike="noStrike">
              <a:effectLst/>
            </a:rPr>
            <a:t>2-year programs</a:t>
          </a:r>
        </a:p>
      </dgm:t>
    </dgm:pt>
    <dgm:pt modelId="{C33D9884-695A-497B-822E-8D43FAA8DF03}" type="parTrans" cxnId="{42BC34FF-0D28-4652-B4E5-AF6CD4D8230C}">
      <dgm:prSet/>
      <dgm:spPr/>
      <dgm:t>
        <a:bodyPr/>
        <a:lstStyle/>
        <a:p>
          <a:endParaRPr lang="en-US"/>
        </a:p>
      </dgm:t>
    </dgm:pt>
    <dgm:pt modelId="{BA324C19-3FC5-45BF-99E8-EDCB63C3D9D7}" type="sibTrans" cxnId="{42BC34FF-0D28-4652-B4E5-AF6CD4D8230C}">
      <dgm:prSet/>
      <dgm:spPr/>
      <dgm:t>
        <a:bodyPr/>
        <a:lstStyle/>
        <a:p>
          <a:endParaRPr lang="en-US"/>
        </a:p>
      </dgm:t>
    </dgm:pt>
    <dgm:pt modelId="{3630CC15-3233-44B2-818E-54B8D342BC81}">
      <dgm:prSet phldrT="[Text]" custT="1"/>
      <dgm:spPr/>
      <dgm:t>
        <a:bodyPr/>
        <a:lstStyle/>
        <a:p>
          <a:pPr>
            <a:lnSpc>
              <a:spcPct val="100000"/>
            </a:lnSpc>
            <a:spcAft>
              <a:spcPts val="0"/>
            </a:spcAft>
          </a:pPr>
          <a:r>
            <a:rPr lang="en-US" sz="2400" b="0" i="0" strike="noStrike" dirty="0" smtClean="0">
              <a:effectLst/>
            </a:rPr>
            <a:t>Rainy River Community </a:t>
          </a:r>
          <a:r>
            <a:rPr lang="en-US" sz="2400" b="0" i="0" strike="noStrike" dirty="0">
              <a:effectLst/>
            </a:rPr>
            <a:t>College</a:t>
          </a:r>
        </a:p>
      </dgm:t>
    </dgm:pt>
    <dgm:pt modelId="{5C246DDE-9E92-4818-B498-C9D51D7FFAA9}" type="parTrans" cxnId="{83BAFF30-39D7-4430-8E97-85F05A752A06}">
      <dgm:prSet/>
      <dgm:spPr/>
      <dgm:t>
        <a:bodyPr/>
        <a:lstStyle/>
        <a:p>
          <a:endParaRPr lang="en-US"/>
        </a:p>
      </dgm:t>
    </dgm:pt>
    <dgm:pt modelId="{74EB6D5E-A242-4135-A3E6-2DAF4E486C48}" type="sibTrans" cxnId="{83BAFF30-39D7-4430-8E97-85F05A752A06}">
      <dgm:prSet/>
      <dgm:spPr/>
      <dgm:t>
        <a:bodyPr/>
        <a:lstStyle/>
        <a:p>
          <a:endParaRPr lang="en-US"/>
        </a:p>
      </dgm:t>
    </dgm:pt>
    <dgm:pt modelId="{9DF657E0-0FE7-4AF3-863D-0FB954A8A235}">
      <dgm:prSet phldrT="[Text]" custT="1"/>
      <dgm:spPr/>
      <dgm:t>
        <a:bodyPr/>
        <a:lstStyle/>
        <a:p>
          <a:pPr>
            <a:lnSpc>
              <a:spcPct val="100000"/>
            </a:lnSpc>
            <a:spcAft>
              <a:spcPts val="0"/>
            </a:spcAft>
          </a:pPr>
          <a:r>
            <a:rPr lang="en-US" sz="2400" strike="noStrike">
              <a:effectLst/>
            </a:rPr>
            <a:t>General Education courses</a:t>
          </a:r>
        </a:p>
      </dgm:t>
    </dgm:pt>
    <dgm:pt modelId="{27121A83-3D39-4D10-BF36-396FA2867A64}" type="parTrans" cxnId="{C81E911A-2B16-45B0-B4DD-22AAB0571DAE}">
      <dgm:prSet/>
      <dgm:spPr/>
      <dgm:t>
        <a:bodyPr/>
        <a:lstStyle/>
        <a:p>
          <a:endParaRPr lang="en-US"/>
        </a:p>
      </dgm:t>
    </dgm:pt>
    <dgm:pt modelId="{A08C3E71-4462-4168-BE17-D02D3EEEFCAF}" type="sibTrans" cxnId="{C81E911A-2B16-45B0-B4DD-22AAB0571DAE}">
      <dgm:prSet/>
      <dgm:spPr/>
      <dgm:t>
        <a:bodyPr/>
        <a:lstStyle/>
        <a:p>
          <a:endParaRPr lang="en-US"/>
        </a:p>
      </dgm:t>
    </dgm:pt>
    <dgm:pt modelId="{4CD4580B-2DE0-4AE8-A138-16455BD97EF5}">
      <dgm:prSet custT="1"/>
      <dgm:spPr/>
      <dgm:t>
        <a:bodyPr/>
        <a:lstStyle/>
        <a:p>
          <a:pPr>
            <a:lnSpc>
              <a:spcPct val="100000"/>
            </a:lnSpc>
            <a:spcAft>
              <a:spcPts val="0"/>
            </a:spcAft>
          </a:pPr>
          <a:r>
            <a:rPr lang="en-US" sz="2400" b="0" i="0" strike="noStrike" dirty="0">
              <a:effectLst/>
            </a:rPr>
            <a:t>North Hennepin Community College</a:t>
          </a:r>
        </a:p>
      </dgm:t>
    </dgm:pt>
    <dgm:pt modelId="{9415B418-F120-43E1-A7FB-F4419E343816}" type="parTrans" cxnId="{0080493A-DE64-4EED-B05A-3D8FFDEA01DC}">
      <dgm:prSet/>
      <dgm:spPr/>
      <dgm:t>
        <a:bodyPr/>
        <a:lstStyle/>
        <a:p>
          <a:endParaRPr lang="en-US"/>
        </a:p>
      </dgm:t>
    </dgm:pt>
    <dgm:pt modelId="{A85F3330-31E8-4AC1-BE89-DD228D31070C}" type="sibTrans" cxnId="{0080493A-DE64-4EED-B05A-3D8FFDEA01DC}">
      <dgm:prSet/>
      <dgm:spPr/>
      <dgm:t>
        <a:bodyPr/>
        <a:lstStyle/>
        <a:p>
          <a:endParaRPr lang="en-US"/>
        </a:p>
      </dgm:t>
    </dgm:pt>
    <dgm:pt modelId="{5F9707A0-A3F2-4EE5-9FBB-1CB76C47F2F4}">
      <dgm:prSet custT="1"/>
      <dgm:spPr/>
      <dgm:t>
        <a:bodyPr/>
        <a:lstStyle/>
        <a:p>
          <a:pPr>
            <a:lnSpc>
              <a:spcPct val="100000"/>
            </a:lnSpc>
            <a:spcAft>
              <a:spcPts val="0"/>
            </a:spcAft>
          </a:pPr>
          <a:r>
            <a:rPr lang="en-US" sz="2400" b="0" i="0" strike="noStrike" dirty="0" err="1" smtClean="0">
              <a:effectLst/>
            </a:rPr>
            <a:t>Normandale</a:t>
          </a:r>
          <a:r>
            <a:rPr lang="en-US" sz="2400" b="0" i="0" strike="noStrike" dirty="0" smtClean="0">
              <a:effectLst/>
            </a:rPr>
            <a:t> Community College</a:t>
          </a:r>
          <a:endParaRPr lang="en-US" sz="2400" b="0" i="0" strike="noStrike" dirty="0">
            <a:effectLst/>
          </a:endParaRPr>
        </a:p>
      </dgm:t>
    </dgm:pt>
    <dgm:pt modelId="{5381DBF9-DB1A-4C2C-BE02-70FBAD7A8B28}" type="parTrans" cxnId="{A2C7CF0E-5900-4DAB-8FF4-694EC6D52036}">
      <dgm:prSet/>
      <dgm:spPr/>
      <dgm:t>
        <a:bodyPr/>
        <a:lstStyle/>
        <a:p>
          <a:endParaRPr lang="en-US"/>
        </a:p>
      </dgm:t>
    </dgm:pt>
    <dgm:pt modelId="{DB6BFFA0-FCD1-4280-82A7-E1544996C98B}" type="sibTrans" cxnId="{A2C7CF0E-5900-4DAB-8FF4-694EC6D52036}">
      <dgm:prSet/>
      <dgm:spPr/>
      <dgm:t>
        <a:bodyPr/>
        <a:lstStyle/>
        <a:p>
          <a:endParaRPr lang="en-US"/>
        </a:p>
      </dgm:t>
    </dgm:pt>
    <dgm:pt modelId="{17C691B4-C08F-4A93-A2C3-E3EF555265B0}">
      <dgm:prSet phldrT="[Text]" custT="1"/>
      <dgm:spPr/>
      <dgm:t>
        <a:bodyPr/>
        <a:lstStyle/>
        <a:p>
          <a:pPr>
            <a:lnSpc>
              <a:spcPct val="100000"/>
            </a:lnSpc>
            <a:spcAft>
              <a:spcPts val="0"/>
            </a:spcAft>
          </a:pPr>
          <a:r>
            <a:rPr lang="en-US" sz="2400"/>
            <a:t>Associate Degrees (AS, AA)</a:t>
          </a:r>
          <a:endParaRPr lang="en-US" sz="2400" strike="noStrike">
            <a:effectLst/>
          </a:endParaRPr>
        </a:p>
      </dgm:t>
    </dgm:pt>
    <dgm:pt modelId="{7C9E6D10-78A3-4E9D-835B-6A40345CC1AD}" type="parTrans" cxnId="{73D44FA3-643D-4D7B-BC7C-CE3D2D286110}">
      <dgm:prSet/>
      <dgm:spPr/>
      <dgm:t>
        <a:bodyPr/>
        <a:lstStyle/>
        <a:p>
          <a:endParaRPr lang="en-US"/>
        </a:p>
      </dgm:t>
    </dgm:pt>
    <dgm:pt modelId="{F10EC008-C684-4734-BC95-FC718B40C8F0}" type="sibTrans" cxnId="{73D44FA3-643D-4D7B-BC7C-CE3D2D286110}">
      <dgm:prSet/>
      <dgm:spPr/>
      <dgm:t>
        <a:bodyPr/>
        <a:lstStyle/>
        <a:p>
          <a:endParaRPr lang="en-US"/>
        </a:p>
      </dgm:t>
    </dgm:pt>
    <dgm:pt modelId="{7A297518-4B77-4B16-9FE1-41F111B39816}">
      <dgm:prSet phldrT="[Text]" custT="1"/>
      <dgm:spPr/>
      <dgm:t>
        <a:bodyPr/>
        <a:lstStyle/>
        <a:p>
          <a:pPr>
            <a:lnSpc>
              <a:spcPct val="100000"/>
            </a:lnSpc>
            <a:spcAft>
              <a:spcPts val="0"/>
            </a:spcAft>
          </a:pPr>
          <a:r>
            <a:rPr lang="en-US" sz="2400" strike="noStrike">
              <a:effectLst/>
            </a:rPr>
            <a:t>Start Bachelor’s degree</a:t>
          </a:r>
        </a:p>
      </dgm:t>
    </dgm:pt>
    <dgm:pt modelId="{2F12B143-8DD3-4C29-9622-F2E673101ECB}" type="parTrans" cxnId="{3D4E7E0E-7774-4F65-B18B-0178E04B9808}">
      <dgm:prSet/>
      <dgm:spPr/>
      <dgm:t>
        <a:bodyPr/>
        <a:lstStyle/>
        <a:p>
          <a:endParaRPr lang="en-US"/>
        </a:p>
      </dgm:t>
    </dgm:pt>
    <dgm:pt modelId="{006AEB78-2850-44DC-8F07-590913FAEE41}" type="sibTrans" cxnId="{3D4E7E0E-7774-4F65-B18B-0178E04B9808}">
      <dgm:prSet/>
      <dgm:spPr/>
      <dgm:t>
        <a:bodyPr/>
        <a:lstStyle/>
        <a:p>
          <a:endParaRPr lang="en-US"/>
        </a:p>
      </dgm:t>
    </dgm:pt>
    <dgm:pt modelId="{4F2522EF-E97D-41DC-8891-1802D0628E33}">
      <dgm:prSet phldrT="[Text]" custT="1"/>
      <dgm:spPr/>
      <dgm:t>
        <a:bodyPr/>
        <a:lstStyle/>
        <a:p>
          <a:pPr>
            <a:lnSpc>
              <a:spcPct val="100000"/>
            </a:lnSpc>
            <a:spcAft>
              <a:spcPts val="0"/>
            </a:spcAft>
          </a:pPr>
          <a:r>
            <a:rPr lang="en-US" sz="2400" b="1" strike="noStrike">
              <a:effectLst/>
            </a:rPr>
            <a:t>Examples:</a:t>
          </a:r>
        </a:p>
      </dgm:t>
    </dgm:pt>
    <dgm:pt modelId="{831905AD-07E0-454C-AEA8-D08FDD72F34B}" type="parTrans" cxnId="{000933D9-4C5A-4980-B84A-CC012025A4E7}">
      <dgm:prSet/>
      <dgm:spPr/>
    </dgm:pt>
    <dgm:pt modelId="{6D54534F-7E14-48F2-AE95-153859793B71}" type="sibTrans" cxnId="{000933D9-4C5A-4980-B84A-CC012025A4E7}">
      <dgm:prSet/>
      <dgm:spPr/>
    </dgm:pt>
    <dgm:pt modelId="{34BE5FC7-9EA4-4FB9-B2CB-0E4FD98CF3F9}">
      <dgm:prSet phldrT="[Text]" custT="1"/>
      <dgm:spPr/>
      <dgm:t>
        <a:bodyPr/>
        <a:lstStyle/>
        <a:p>
          <a:pPr>
            <a:lnSpc>
              <a:spcPct val="100000"/>
            </a:lnSpc>
            <a:spcAft>
              <a:spcPts val="0"/>
            </a:spcAft>
          </a:pPr>
          <a:endParaRPr lang="en-US" sz="2400" strike="noStrike">
            <a:effectLst/>
          </a:endParaRPr>
        </a:p>
      </dgm:t>
    </dgm:pt>
    <dgm:pt modelId="{3134C943-BF1C-4E55-B0E1-AC9FAA87F727}" type="parTrans" cxnId="{0EBDA7ED-4534-4F4D-B06C-0F332411D48E}">
      <dgm:prSet/>
      <dgm:spPr/>
    </dgm:pt>
    <dgm:pt modelId="{3D0EE28C-D083-4DFD-9554-55694BFE1A3C}" type="sibTrans" cxnId="{0EBDA7ED-4534-4F4D-B06C-0F332411D48E}">
      <dgm:prSet/>
      <dgm:spPr/>
    </dgm:pt>
    <dgm:pt modelId="{47A1BDCE-C13F-4F69-B16F-F00464DECA84}" type="pres">
      <dgm:prSet presAssocID="{4F3516BC-DE1D-497A-AF1A-514CCD43C324}" presName="linearFlow" presStyleCnt="0">
        <dgm:presLayoutVars>
          <dgm:dir/>
          <dgm:animLvl val="lvl"/>
          <dgm:resizeHandles val="exact"/>
        </dgm:presLayoutVars>
      </dgm:prSet>
      <dgm:spPr/>
      <dgm:t>
        <a:bodyPr/>
        <a:lstStyle/>
        <a:p>
          <a:endParaRPr lang="en-US"/>
        </a:p>
      </dgm:t>
    </dgm:pt>
    <dgm:pt modelId="{065CDCB7-52F8-4553-BACB-096FBEA380C2}" type="pres">
      <dgm:prSet presAssocID="{E6B234E4-9463-44DC-A38C-10AAF107BC86}" presName="composite" presStyleCnt="0"/>
      <dgm:spPr/>
    </dgm:pt>
    <dgm:pt modelId="{DD92DF9A-9F53-41EC-A0F5-B85332B4FDA6}" type="pres">
      <dgm:prSet presAssocID="{E6B234E4-9463-44DC-A38C-10AAF107BC86}" presName="parentText" presStyleLbl="alignNode1" presStyleIdx="0" presStyleCnt="1">
        <dgm:presLayoutVars>
          <dgm:chMax val="1"/>
          <dgm:bulletEnabled val="1"/>
        </dgm:presLayoutVars>
      </dgm:prSet>
      <dgm:spPr/>
      <dgm:t>
        <a:bodyPr/>
        <a:lstStyle/>
        <a:p>
          <a:endParaRPr lang="en-US"/>
        </a:p>
      </dgm:t>
    </dgm:pt>
    <dgm:pt modelId="{7FBC94A1-2193-4EEC-9394-38FEF32FCB4B}" type="pres">
      <dgm:prSet presAssocID="{E6B234E4-9463-44DC-A38C-10AAF107BC86}" presName="descendantText" presStyleLbl="alignAcc1" presStyleIdx="0" presStyleCnt="1" custScaleX="91624" custScaleY="131487" custLinFactNeighborX="381" custLinFactNeighborY="-2841">
        <dgm:presLayoutVars>
          <dgm:bulletEnabled val="1"/>
        </dgm:presLayoutVars>
      </dgm:prSet>
      <dgm:spPr/>
      <dgm:t>
        <a:bodyPr/>
        <a:lstStyle/>
        <a:p>
          <a:endParaRPr lang="en-US"/>
        </a:p>
      </dgm:t>
    </dgm:pt>
  </dgm:ptLst>
  <dgm:cxnLst>
    <dgm:cxn modelId="{83BAFF30-39D7-4430-8E97-85F05A752A06}" srcId="{E6B234E4-9463-44DC-A38C-10AAF107BC86}" destId="{3630CC15-3233-44B2-818E-54B8D342BC81}" srcOrd="6" destOrd="0" parTransId="{5C246DDE-9E92-4818-B498-C9D51D7FFAA9}" sibTransId="{74EB6D5E-A242-4135-A3E6-2DAF4E486C48}"/>
    <dgm:cxn modelId="{3D4E7E0E-7774-4F65-B18B-0178E04B9808}" srcId="{E6B234E4-9463-44DC-A38C-10AAF107BC86}" destId="{7A297518-4B77-4B16-9FE1-41F111B39816}" srcOrd="2" destOrd="0" parTransId="{2F12B143-8DD3-4C29-9622-F2E673101ECB}" sibTransId="{006AEB78-2850-44DC-8F07-590913FAEE41}"/>
    <dgm:cxn modelId="{FB527C0E-F3DE-49DA-A362-FCEB62606972}" type="presOf" srcId="{4F3516BC-DE1D-497A-AF1A-514CCD43C324}" destId="{47A1BDCE-C13F-4F69-B16F-F00464DECA84}" srcOrd="0" destOrd="0" presId="urn:microsoft.com/office/officeart/2005/8/layout/chevron2"/>
    <dgm:cxn modelId="{000933D9-4C5A-4980-B84A-CC012025A4E7}" srcId="{E6B234E4-9463-44DC-A38C-10AAF107BC86}" destId="{4F2522EF-E97D-41DC-8891-1802D0628E33}" srcOrd="5" destOrd="0" parTransId="{831905AD-07E0-454C-AEA8-D08FDD72F34B}" sibTransId="{6D54534F-7E14-48F2-AE95-153859793B71}"/>
    <dgm:cxn modelId="{EBC6DC7B-5B17-4DEA-A868-F31AA958AFC8}" type="presOf" srcId="{E6B234E4-9463-44DC-A38C-10AAF107BC86}" destId="{DD92DF9A-9F53-41EC-A0F5-B85332B4FDA6}" srcOrd="0" destOrd="0" presId="urn:microsoft.com/office/officeart/2005/8/layout/chevron2"/>
    <dgm:cxn modelId="{A3D68E7C-6962-42DE-A1E2-BC0D289A264D}" type="presOf" srcId="{34BE5FC7-9EA4-4FB9-B2CB-0E4FD98CF3F9}" destId="{7FBC94A1-2193-4EEC-9394-38FEF32FCB4B}" srcOrd="0" destOrd="4" presId="urn:microsoft.com/office/officeart/2005/8/layout/chevron2"/>
    <dgm:cxn modelId="{0080493A-DE64-4EED-B05A-3D8FFDEA01DC}" srcId="{E6B234E4-9463-44DC-A38C-10AAF107BC86}" destId="{4CD4580B-2DE0-4AE8-A138-16455BD97EF5}" srcOrd="7" destOrd="0" parTransId="{9415B418-F120-43E1-A7FB-F4419E343816}" sibTransId="{A85F3330-31E8-4AC1-BE89-DD228D31070C}"/>
    <dgm:cxn modelId="{76416CEB-BDD6-4A34-A0E8-A16AA95887EA}" type="presOf" srcId="{17C691B4-C08F-4A93-A2C3-E3EF555265B0}" destId="{7FBC94A1-2193-4EEC-9394-38FEF32FCB4B}" srcOrd="0" destOrd="1" presId="urn:microsoft.com/office/officeart/2005/8/layout/chevron2"/>
    <dgm:cxn modelId="{0EBDA7ED-4534-4F4D-B06C-0F332411D48E}" srcId="{E6B234E4-9463-44DC-A38C-10AAF107BC86}" destId="{34BE5FC7-9EA4-4FB9-B2CB-0E4FD98CF3F9}" srcOrd="4" destOrd="0" parTransId="{3134C943-BF1C-4E55-B0E1-AC9FAA87F727}" sibTransId="{3D0EE28C-D083-4DFD-9554-55694BFE1A3C}"/>
    <dgm:cxn modelId="{42BC34FF-0D28-4652-B4E5-AF6CD4D8230C}" srcId="{E6B234E4-9463-44DC-A38C-10AAF107BC86}" destId="{3D19D25E-F47F-4532-A867-AADE4D33FBDA}" srcOrd="0" destOrd="0" parTransId="{C33D9884-695A-497B-822E-8D43FAA8DF03}" sibTransId="{BA324C19-3FC5-45BF-99E8-EDCB63C3D9D7}"/>
    <dgm:cxn modelId="{5E1D49BB-F99A-46B2-95DF-ABC17201B392}" type="presOf" srcId="{4F2522EF-E97D-41DC-8891-1802D0628E33}" destId="{7FBC94A1-2193-4EEC-9394-38FEF32FCB4B}" srcOrd="0" destOrd="5" presId="urn:microsoft.com/office/officeart/2005/8/layout/chevron2"/>
    <dgm:cxn modelId="{E4E5C643-0C21-456E-8B00-406EE0B39BFB}" type="presOf" srcId="{4CD4580B-2DE0-4AE8-A138-16455BD97EF5}" destId="{7FBC94A1-2193-4EEC-9394-38FEF32FCB4B}" srcOrd="0" destOrd="7" presId="urn:microsoft.com/office/officeart/2005/8/layout/chevron2"/>
    <dgm:cxn modelId="{B8CA81C7-9F94-46ED-BD9B-3228F3A5ED7C}" type="presOf" srcId="{3D19D25E-F47F-4532-A867-AADE4D33FBDA}" destId="{7FBC94A1-2193-4EEC-9394-38FEF32FCB4B}" srcOrd="0" destOrd="0" presId="urn:microsoft.com/office/officeart/2005/8/layout/chevron2"/>
    <dgm:cxn modelId="{F95D8A68-ABCB-4481-BBBB-FD210D267B31}" type="presOf" srcId="{7A297518-4B77-4B16-9FE1-41F111B39816}" destId="{7FBC94A1-2193-4EEC-9394-38FEF32FCB4B}" srcOrd="0" destOrd="2" presId="urn:microsoft.com/office/officeart/2005/8/layout/chevron2"/>
    <dgm:cxn modelId="{E9BD8D5B-BABE-422A-966E-46AED22B8429}" type="presOf" srcId="{3630CC15-3233-44B2-818E-54B8D342BC81}" destId="{7FBC94A1-2193-4EEC-9394-38FEF32FCB4B}" srcOrd="0" destOrd="6" presId="urn:microsoft.com/office/officeart/2005/8/layout/chevron2"/>
    <dgm:cxn modelId="{C81E911A-2B16-45B0-B4DD-22AAB0571DAE}" srcId="{E6B234E4-9463-44DC-A38C-10AAF107BC86}" destId="{9DF657E0-0FE7-4AF3-863D-0FB954A8A235}" srcOrd="3" destOrd="0" parTransId="{27121A83-3D39-4D10-BF36-396FA2867A64}" sibTransId="{A08C3E71-4462-4168-BE17-D02D3EEEFCAF}"/>
    <dgm:cxn modelId="{ACDADB56-E85A-44EB-B044-BCB3EF318025}" type="presOf" srcId="{9DF657E0-0FE7-4AF3-863D-0FB954A8A235}" destId="{7FBC94A1-2193-4EEC-9394-38FEF32FCB4B}" srcOrd="0" destOrd="3" presId="urn:microsoft.com/office/officeart/2005/8/layout/chevron2"/>
    <dgm:cxn modelId="{1D427A1E-F4C2-4583-8762-7450F2B2FBF0}" srcId="{4F3516BC-DE1D-497A-AF1A-514CCD43C324}" destId="{E6B234E4-9463-44DC-A38C-10AAF107BC86}" srcOrd="0" destOrd="0" parTransId="{9B383B1E-293A-41E3-A0B8-8A1CBFF04B90}" sibTransId="{EDD5F09F-B76C-437E-A212-48D96F2F080F}"/>
    <dgm:cxn modelId="{73D44FA3-643D-4D7B-BC7C-CE3D2D286110}" srcId="{E6B234E4-9463-44DC-A38C-10AAF107BC86}" destId="{17C691B4-C08F-4A93-A2C3-E3EF555265B0}" srcOrd="1" destOrd="0" parTransId="{7C9E6D10-78A3-4E9D-835B-6A40345CC1AD}" sibTransId="{F10EC008-C684-4734-BC95-FC718B40C8F0}"/>
    <dgm:cxn modelId="{D51F9E71-3394-4B17-8EA0-449E8FD25F3F}" type="presOf" srcId="{5F9707A0-A3F2-4EE5-9FBB-1CB76C47F2F4}" destId="{7FBC94A1-2193-4EEC-9394-38FEF32FCB4B}" srcOrd="0" destOrd="8" presId="urn:microsoft.com/office/officeart/2005/8/layout/chevron2"/>
    <dgm:cxn modelId="{A2C7CF0E-5900-4DAB-8FF4-694EC6D52036}" srcId="{E6B234E4-9463-44DC-A38C-10AAF107BC86}" destId="{5F9707A0-A3F2-4EE5-9FBB-1CB76C47F2F4}" srcOrd="8" destOrd="0" parTransId="{5381DBF9-DB1A-4C2C-BE02-70FBAD7A8B28}" sibTransId="{DB6BFFA0-FCD1-4280-82A7-E1544996C98B}"/>
    <dgm:cxn modelId="{4C07E056-C239-44AF-BDB5-22637853480E}" type="presParOf" srcId="{47A1BDCE-C13F-4F69-B16F-F00464DECA84}" destId="{065CDCB7-52F8-4553-BACB-096FBEA380C2}" srcOrd="0" destOrd="0" presId="urn:microsoft.com/office/officeart/2005/8/layout/chevron2"/>
    <dgm:cxn modelId="{82EC5719-8A38-4273-9281-D6C3011A76D9}" type="presParOf" srcId="{065CDCB7-52F8-4553-BACB-096FBEA380C2}" destId="{DD92DF9A-9F53-41EC-A0F5-B85332B4FDA6}" srcOrd="0" destOrd="0" presId="urn:microsoft.com/office/officeart/2005/8/layout/chevron2"/>
    <dgm:cxn modelId="{324C8269-1585-4C2D-BD18-EB533184F6B0}" type="presParOf" srcId="{065CDCB7-52F8-4553-BACB-096FBEA380C2}" destId="{7FBC94A1-2193-4EEC-9394-38FEF32FCB4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3516BC-DE1D-497A-AF1A-514CCD43C324}"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E6B234E4-9463-44DC-A38C-10AAF107BC86}">
      <dgm:prSet phldrT="[Text]" custT="1"/>
      <dgm:spPr>
        <a:solidFill>
          <a:schemeClr val="accent3"/>
        </a:solidFill>
        <a:ln w="28575">
          <a:noFill/>
        </a:ln>
      </dgm:spPr>
      <dgm:t>
        <a:bodyPr/>
        <a:lstStyle/>
        <a:p>
          <a:r>
            <a:rPr lang="en-US" sz="4800" b="1"/>
            <a:t>Technical Colleges</a:t>
          </a:r>
          <a:endParaRPr lang="en-US" sz="4800"/>
        </a:p>
      </dgm:t>
    </dgm:pt>
    <dgm:pt modelId="{9B383B1E-293A-41E3-A0B8-8A1CBFF04B90}" type="parTrans" cxnId="{1D427A1E-F4C2-4583-8762-7450F2B2FBF0}">
      <dgm:prSet/>
      <dgm:spPr/>
      <dgm:t>
        <a:bodyPr/>
        <a:lstStyle/>
        <a:p>
          <a:endParaRPr lang="en-US"/>
        </a:p>
      </dgm:t>
    </dgm:pt>
    <dgm:pt modelId="{EDD5F09F-B76C-437E-A212-48D96F2F080F}" type="sibTrans" cxnId="{1D427A1E-F4C2-4583-8762-7450F2B2FBF0}">
      <dgm:prSet/>
      <dgm:spPr/>
      <dgm:t>
        <a:bodyPr/>
        <a:lstStyle/>
        <a:p>
          <a:endParaRPr lang="en-US"/>
        </a:p>
      </dgm:t>
    </dgm:pt>
    <dgm:pt modelId="{3D19D25E-F47F-4532-A867-AADE4D33FBDA}">
      <dgm:prSet phldrT="[Text]" custT="1"/>
      <dgm:spPr>
        <a:ln>
          <a:solidFill>
            <a:schemeClr val="accent3"/>
          </a:solidFill>
        </a:ln>
      </dgm:spPr>
      <dgm:t>
        <a:bodyPr/>
        <a:lstStyle/>
        <a:p>
          <a:pPr>
            <a:lnSpc>
              <a:spcPct val="100000"/>
            </a:lnSpc>
            <a:spcAft>
              <a:spcPts val="0"/>
            </a:spcAft>
          </a:pPr>
          <a:r>
            <a:rPr lang="en-US" sz="2400">
              <a:effectLst/>
            </a:rPr>
            <a:t>1-2 year programs</a:t>
          </a:r>
        </a:p>
      </dgm:t>
    </dgm:pt>
    <dgm:pt modelId="{C33D9884-695A-497B-822E-8D43FAA8DF03}" type="parTrans" cxnId="{42BC34FF-0D28-4652-B4E5-AF6CD4D8230C}">
      <dgm:prSet/>
      <dgm:spPr/>
      <dgm:t>
        <a:bodyPr/>
        <a:lstStyle/>
        <a:p>
          <a:endParaRPr lang="en-US"/>
        </a:p>
      </dgm:t>
    </dgm:pt>
    <dgm:pt modelId="{BA324C19-3FC5-45BF-99E8-EDCB63C3D9D7}" type="sibTrans" cxnId="{42BC34FF-0D28-4652-B4E5-AF6CD4D8230C}">
      <dgm:prSet/>
      <dgm:spPr/>
      <dgm:t>
        <a:bodyPr/>
        <a:lstStyle/>
        <a:p>
          <a:endParaRPr lang="en-US"/>
        </a:p>
      </dgm:t>
    </dgm:pt>
    <dgm:pt modelId="{4A9821D4-E7E6-49BD-99DC-EC92E6D2257A}">
      <dgm:prSet phldrT="[Text]" custT="1"/>
      <dgm:spPr>
        <a:ln>
          <a:solidFill>
            <a:schemeClr val="accent3"/>
          </a:solidFill>
        </a:ln>
      </dgm:spPr>
      <dgm:t>
        <a:bodyPr/>
        <a:lstStyle/>
        <a:p>
          <a:pPr>
            <a:lnSpc>
              <a:spcPct val="100000"/>
            </a:lnSpc>
            <a:spcAft>
              <a:spcPts val="0"/>
            </a:spcAft>
          </a:pPr>
          <a:r>
            <a:rPr lang="en-US" sz="2400">
              <a:effectLst/>
            </a:rPr>
            <a:t>Specific knowledge and skills leading to specific career</a:t>
          </a:r>
        </a:p>
      </dgm:t>
    </dgm:pt>
    <dgm:pt modelId="{35B8DA08-7D3E-4F9B-92E4-0F08FA0EBE2B}" type="parTrans" cxnId="{66D569F8-7EF5-4600-9E89-7A9122FE8F8F}">
      <dgm:prSet/>
      <dgm:spPr/>
      <dgm:t>
        <a:bodyPr/>
        <a:lstStyle/>
        <a:p>
          <a:endParaRPr lang="en-US"/>
        </a:p>
      </dgm:t>
    </dgm:pt>
    <dgm:pt modelId="{251AD79F-7D79-4A29-9259-831D20FBF98F}" type="sibTrans" cxnId="{66D569F8-7EF5-4600-9E89-7A9122FE8F8F}">
      <dgm:prSet/>
      <dgm:spPr/>
      <dgm:t>
        <a:bodyPr/>
        <a:lstStyle/>
        <a:p>
          <a:endParaRPr lang="en-US"/>
        </a:p>
      </dgm:t>
    </dgm:pt>
    <dgm:pt modelId="{3630CC15-3233-44B2-818E-54B8D342BC81}">
      <dgm:prSet phldrT="[Text]" custT="1"/>
      <dgm:spPr>
        <a:ln>
          <a:solidFill>
            <a:schemeClr val="accent3"/>
          </a:solidFill>
        </a:ln>
      </dgm:spPr>
      <dgm:t>
        <a:bodyPr/>
        <a:lstStyle/>
        <a:p>
          <a:pPr>
            <a:lnSpc>
              <a:spcPct val="100000"/>
            </a:lnSpc>
            <a:spcAft>
              <a:spcPts val="0"/>
            </a:spcAft>
          </a:pPr>
          <a:r>
            <a:rPr lang="en-US" sz="2400" b="1">
              <a:solidFill>
                <a:schemeClr val="tx1"/>
              </a:solidFill>
              <a:effectLst/>
              <a:latin typeface="+mn-lt"/>
            </a:rPr>
            <a:t>Examples:</a:t>
          </a:r>
          <a:endParaRPr lang="en-US" sz="2400">
            <a:effectLst/>
          </a:endParaRPr>
        </a:p>
      </dgm:t>
    </dgm:pt>
    <dgm:pt modelId="{5C246DDE-9E92-4818-B498-C9D51D7FFAA9}" type="parTrans" cxnId="{83BAFF30-39D7-4430-8E97-85F05A752A06}">
      <dgm:prSet/>
      <dgm:spPr/>
      <dgm:t>
        <a:bodyPr/>
        <a:lstStyle/>
        <a:p>
          <a:endParaRPr lang="en-US"/>
        </a:p>
      </dgm:t>
    </dgm:pt>
    <dgm:pt modelId="{74EB6D5E-A242-4135-A3E6-2DAF4E486C48}" type="sibTrans" cxnId="{83BAFF30-39D7-4430-8E97-85F05A752A06}">
      <dgm:prSet/>
      <dgm:spPr/>
      <dgm:t>
        <a:bodyPr/>
        <a:lstStyle/>
        <a:p>
          <a:endParaRPr lang="en-US"/>
        </a:p>
      </dgm:t>
    </dgm:pt>
    <dgm:pt modelId="{A58E6C90-1767-45C1-96B4-F8674B96DF66}">
      <dgm:prSet custT="1"/>
      <dgm:spPr>
        <a:ln>
          <a:solidFill>
            <a:schemeClr val="accent3"/>
          </a:solidFill>
        </a:ln>
      </dgm:spPr>
      <dgm:t>
        <a:bodyPr/>
        <a:lstStyle/>
        <a:p>
          <a:pPr>
            <a:lnSpc>
              <a:spcPct val="100000"/>
            </a:lnSpc>
            <a:spcAft>
              <a:spcPts val="0"/>
            </a:spcAft>
          </a:pPr>
          <a:r>
            <a:rPr lang="en-US" sz="2400" b="0">
              <a:solidFill>
                <a:schemeClr val="tx1"/>
              </a:solidFill>
              <a:effectLst/>
              <a:latin typeface="+mn-lt"/>
            </a:rPr>
            <a:t>Dakota County Technical College</a:t>
          </a:r>
        </a:p>
      </dgm:t>
    </dgm:pt>
    <dgm:pt modelId="{7EA9AAE6-32DA-466F-B7BA-587076D851F4}" type="parTrans" cxnId="{2729C57F-C8C4-4ECB-AC76-3E5F5311D322}">
      <dgm:prSet/>
      <dgm:spPr/>
      <dgm:t>
        <a:bodyPr/>
        <a:lstStyle/>
        <a:p>
          <a:endParaRPr lang="en-US"/>
        </a:p>
      </dgm:t>
    </dgm:pt>
    <dgm:pt modelId="{FF997B69-5E9C-46E8-AC9D-A394D46E29C6}" type="sibTrans" cxnId="{2729C57F-C8C4-4ECB-AC76-3E5F5311D322}">
      <dgm:prSet/>
      <dgm:spPr/>
      <dgm:t>
        <a:bodyPr/>
        <a:lstStyle/>
        <a:p>
          <a:endParaRPr lang="en-US"/>
        </a:p>
      </dgm:t>
    </dgm:pt>
    <dgm:pt modelId="{19569908-9F76-49CA-817F-E576FD07EFE7}">
      <dgm:prSet custT="1"/>
      <dgm:spPr>
        <a:ln>
          <a:solidFill>
            <a:schemeClr val="accent3"/>
          </a:solidFill>
        </a:ln>
      </dgm:spPr>
      <dgm:t>
        <a:bodyPr/>
        <a:lstStyle/>
        <a:p>
          <a:pPr>
            <a:lnSpc>
              <a:spcPct val="100000"/>
            </a:lnSpc>
            <a:spcAft>
              <a:spcPts val="0"/>
            </a:spcAft>
          </a:pPr>
          <a:r>
            <a:rPr lang="en-US" sz="2400" b="0">
              <a:solidFill>
                <a:schemeClr val="tx1"/>
              </a:solidFill>
              <a:effectLst/>
              <a:latin typeface="+mn-lt"/>
            </a:rPr>
            <a:t>Anoka Technical College</a:t>
          </a:r>
        </a:p>
      </dgm:t>
    </dgm:pt>
    <dgm:pt modelId="{51BFF1C4-2BC2-4344-A99E-9F13D0DF453E}" type="parTrans" cxnId="{ACEDDB45-FAF0-4523-8430-CDE6D46BE6F8}">
      <dgm:prSet/>
      <dgm:spPr/>
      <dgm:t>
        <a:bodyPr/>
        <a:lstStyle/>
        <a:p>
          <a:endParaRPr lang="en-US"/>
        </a:p>
      </dgm:t>
    </dgm:pt>
    <dgm:pt modelId="{6AF7CB41-1660-4E8F-BBA0-1077B214C94D}" type="sibTrans" cxnId="{ACEDDB45-FAF0-4523-8430-CDE6D46BE6F8}">
      <dgm:prSet/>
      <dgm:spPr/>
      <dgm:t>
        <a:bodyPr/>
        <a:lstStyle/>
        <a:p>
          <a:endParaRPr lang="en-US"/>
        </a:p>
      </dgm:t>
    </dgm:pt>
    <dgm:pt modelId="{EAAB7AFA-5EAE-448A-84FA-DF9E6466559E}">
      <dgm:prSet phldrT="[Text]" custT="1"/>
      <dgm:spPr>
        <a:ln>
          <a:solidFill>
            <a:schemeClr val="accent3"/>
          </a:solidFill>
        </a:ln>
      </dgm:spPr>
      <dgm:t>
        <a:bodyPr/>
        <a:lstStyle/>
        <a:p>
          <a:pPr>
            <a:lnSpc>
              <a:spcPct val="100000"/>
            </a:lnSpc>
            <a:spcAft>
              <a:spcPts val="0"/>
            </a:spcAft>
          </a:pPr>
          <a:endParaRPr lang="en-US" sz="2400">
            <a:effectLst/>
          </a:endParaRPr>
        </a:p>
      </dgm:t>
    </dgm:pt>
    <dgm:pt modelId="{D3E44FA0-66D0-4E57-B632-04786DAC3D69}" type="parTrans" cxnId="{1F100312-5360-473A-AA02-F3C0B18D2677}">
      <dgm:prSet/>
      <dgm:spPr/>
      <dgm:t>
        <a:bodyPr/>
        <a:lstStyle/>
        <a:p>
          <a:endParaRPr lang="en-US"/>
        </a:p>
      </dgm:t>
    </dgm:pt>
    <dgm:pt modelId="{E157CB10-C15A-4A4A-9F74-6ADB46E85C16}" type="sibTrans" cxnId="{1F100312-5360-473A-AA02-F3C0B18D2677}">
      <dgm:prSet/>
      <dgm:spPr/>
      <dgm:t>
        <a:bodyPr/>
        <a:lstStyle/>
        <a:p>
          <a:endParaRPr lang="en-US"/>
        </a:p>
      </dgm:t>
    </dgm:pt>
    <dgm:pt modelId="{9DF657E0-0FE7-4AF3-863D-0FB954A8A235}">
      <dgm:prSet phldrT="[Text]" custT="1"/>
      <dgm:spPr>
        <a:ln>
          <a:solidFill>
            <a:schemeClr val="accent3"/>
          </a:solidFill>
        </a:ln>
      </dgm:spPr>
      <dgm:t>
        <a:bodyPr/>
        <a:lstStyle/>
        <a:p>
          <a:pPr>
            <a:lnSpc>
              <a:spcPct val="100000"/>
            </a:lnSpc>
            <a:spcAft>
              <a:spcPts val="0"/>
            </a:spcAft>
          </a:pPr>
          <a:r>
            <a:rPr lang="en-US" sz="2400">
              <a:effectLst/>
            </a:rPr>
            <a:t>Construction Electrician</a:t>
          </a:r>
        </a:p>
      </dgm:t>
    </dgm:pt>
    <dgm:pt modelId="{27121A83-3D39-4D10-BF36-396FA2867A64}" type="parTrans" cxnId="{C81E911A-2B16-45B0-B4DD-22AAB0571DAE}">
      <dgm:prSet/>
      <dgm:spPr/>
      <dgm:t>
        <a:bodyPr/>
        <a:lstStyle/>
        <a:p>
          <a:endParaRPr lang="en-US"/>
        </a:p>
      </dgm:t>
    </dgm:pt>
    <dgm:pt modelId="{A08C3E71-4462-4168-BE17-D02D3EEEFCAF}" type="sibTrans" cxnId="{C81E911A-2B16-45B0-B4DD-22AAB0571DAE}">
      <dgm:prSet/>
      <dgm:spPr/>
      <dgm:t>
        <a:bodyPr/>
        <a:lstStyle/>
        <a:p>
          <a:endParaRPr lang="en-US"/>
        </a:p>
      </dgm:t>
    </dgm:pt>
    <dgm:pt modelId="{FE1821CB-8176-4463-A113-67FBD53A2377}">
      <dgm:prSet phldrT="[Text]" custT="1"/>
      <dgm:spPr>
        <a:ln>
          <a:solidFill>
            <a:schemeClr val="accent3"/>
          </a:solidFill>
        </a:ln>
      </dgm:spPr>
      <dgm:t>
        <a:bodyPr/>
        <a:lstStyle/>
        <a:p>
          <a:pPr>
            <a:lnSpc>
              <a:spcPct val="100000"/>
            </a:lnSpc>
            <a:spcAft>
              <a:spcPts val="0"/>
            </a:spcAft>
          </a:pPr>
          <a:r>
            <a:rPr lang="en-US" sz="2400">
              <a:effectLst/>
            </a:rPr>
            <a:t>IT Management</a:t>
          </a:r>
        </a:p>
      </dgm:t>
    </dgm:pt>
    <dgm:pt modelId="{E4B63A25-BCA9-4650-B272-1195B02614DA}" type="parTrans" cxnId="{85CE0861-D588-4F0F-96C0-B3C0CE6E4925}">
      <dgm:prSet/>
      <dgm:spPr/>
      <dgm:t>
        <a:bodyPr/>
        <a:lstStyle/>
        <a:p>
          <a:endParaRPr lang="en-US"/>
        </a:p>
      </dgm:t>
    </dgm:pt>
    <dgm:pt modelId="{0FCA3CE9-9CE4-47F4-AB0A-9332F4D61DEB}" type="sibTrans" cxnId="{85CE0861-D588-4F0F-96C0-B3C0CE6E4925}">
      <dgm:prSet/>
      <dgm:spPr/>
      <dgm:t>
        <a:bodyPr/>
        <a:lstStyle/>
        <a:p>
          <a:endParaRPr lang="en-US"/>
        </a:p>
      </dgm:t>
    </dgm:pt>
    <dgm:pt modelId="{8497AA35-F007-4666-ADE3-4810DBD249E2}">
      <dgm:prSet phldrT="[Text]" custT="1"/>
      <dgm:spPr>
        <a:ln>
          <a:solidFill>
            <a:schemeClr val="accent3"/>
          </a:solidFill>
        </a:ln>
      </dgm:spPr>
      <dgm:t>
        <a:bodyPr/>
        <a:lstStyle/>
        <a:p>
          <a:pPr>
            <a:lnSpc>
              <a:spcPct val="100000"/>
            </a:lnSpc>
            <a:spcAft>
              <a:spcPts val="0"/>
            </a:spcAft>
          </a:pPr>
          <a:r>
            <a:rPr lang="en-US" sz="2400"/>
            <a:t>Diplomas, Certificates and Associate Degrees (AAS)</a:t>
          </a:r>
          <a:endParaRPr lang="en-US" sz="2400">
            <a:effectLst/>
          </a:endParaRPr>
        </a:p>
      </dgm:t>
    </dgm:pt>
    <dgm:pt modelId="{290DC113-8936-442D-8D7E-0EA86E6078AD}" type="parTrans" cxnId="{E1EC4325-9BFC-484B-8E89-BEA7D5133CDC}">
      <dgm:prSet/>
      <dgm:spPr/>
      <dgm:t>
        <a:bodyPr/>
        <a:lstStyle/>
        <a:p>
          <a:endParaRPr lang="en-US"/>
        </a:p>
      </dgm:t>
    </dgm:pt>
    <dgm:pt modelId="{5CCFD0CE-7A92-4CF2-A0C3-54E581AAE95F}" type="sibTrans" cxnId="{E1EC4325-9BFC-484B-8E89-BEA7D5133CDC}">
      <dgm:prSet/>
      <dgm:spPr/>
      <dgm:t>
        <a:bodyPr/>
        <a:lstStyle/>
        <a:p>
          <a:endParaRPr lang="en-US"/>
        </a:p>
      </dgm:t>
    </dgm:pt>
    <dgm:pt modelId="{7DDB67F6-8BBA-4E0B-AE9B-5198D36FCF57}">
      <dgm:prSet phldrT="[Text]" custT="1"/>
      <dgm:spPr>
        <a:ln>
          <a:solidFill>
            <a:schemeClr val="accent3"/>
          </a:solidFill>
        </a:ln>
      </dgm:spPr>
      <dgm:t>
        <a:bodyPr/>
        <a:lstStyle/>
        <a:p>
          <a:pPr>
            <a:lnSpc>
              <a:spcPct val="100000"/>
            </a:lnSpc>
            <a:spcAft>
              <a:spcPts val="0"/>
            </a:spcAft>
          </a:pPr>
          <a:r>
            <a:rPr lang="en-US" sz="2400" b="0" dirty="0" smtClean="0">
              <a:solidFill>
                <a:schemeClr val="tx1"/>
              </a:solidFill>
              <a:effectLst/>
              <a:latin typeface="+mn-lt"/>
            </a:rPr>
            <a:t>Northwest </a:t>
          </a:r>
          <a:r>
            <a:rPr lang="en-US" sz="2400" b="0" dirty="0">
              <a:solidFill>
                <a:schemeClr val="tx1"/>
              </a:solidFill>
              <a:effectLst/>
              <a:latin typeface="+mn-lt"/>
            </a:rPr>
            <a:t>Technical College</a:t>
          </a:r>
          <a:endParaRPr lang="en-US" sz="2400" b="0" dirty="0">
            <a:effectLst/>
          </a:endParaRPr>
        </a:p>
      </dgm:t>
    </dgm:pt>
    <dgm:pt modelId="{EFBF46A5-23FF-4C8A-905E-56F1F53C527C}" type="parTrans" cxnId="{5C31535A-2754-4D56-9234-FBC746C8A67E}">
      <dgm:prSet/>
      <dgm:spPr/>
      <dgm:t>
        <a:bodyPr/>
        <a:lstStyle/>
        <a:p>
          <a:endParaRPr lang="en-US"/>
        </a:p>
      </dgm:t>
    </dgm:pt>
    <dgm:pt modelId="{CA684D1E-E5FF-4C73-93FA-1BBF35BBF852}" type="sibTrans" cxnId="{5C31535A-2754-4D56-9234-FBC746C8A67E}">
      <dgm:prSet/>
      <dgm:spPr/>
      <dgm:t>
        <a:bodyPr/>
        <a:lstStyle/>
        <a:p>
          <a:endParaRPr lang="en-US"/>
        </a:p>
      </dgm:t>
    </dgm:pt>
    <dgm:pt modelId="{47A1BDCE-C13F-4F69-B16F-F00464DECA84}" type="pres">
      <dgm:prSet presAssocID="{4F3516BC-DE1D-497A-AF1A-514CCD43C324}" presName="linearFlow" presStyleCnt="0">
        <dgm:presLayoutVars>
          <dgm:dir/>
          <dgm:animLvl val="lvl"/>
          <dgm:resizeHandles val="exact"/>
        </dgm:presLayoutVars>
      </dgm:prSet>
      <dgm:spPr/>
      <dgm:t>
        <a:bodyPr/>
        <a:lstStyle/>
        <a:p>
          <a:endParaRPr lang="en-US"/>
        </a:p>
      </dgm:t>
    </dgm:pt>
    <dgm:pt modelId="{065CDCB7-52F8-4553-BACB-096FBEA380C2}" type="pres">
      <dgm:prSet presAssocID="{E6B234E4-9463-44DC-A38C-10AAF107BC86}" presName="composite" presStyleCnt="0"/>
      <dgm:spPr/>
    </dgm:pt>
    <dgm:pt modelId="{DD92DF9A-9F53-41EC-A0F5-B85332B4FDA6}" type="pres">
      <dgm:prSet presAssocID="{E6B234E4-9463-44DC-A38C-10AAF107BC86}" presName="parentText" presStyleLbl="alignNode1" presStyleIdx="0" presStyleCnt="1">
        <dgm:presLayoutVars>
          <dgm:chMax val="1"/>
          <dgm:bulletEnabled val="1"/>
        </dgm:presLayoutVars>
      </dgm:prSet>
      <dgm:spPr/>
      <dgm:t>
        <a:bodyPr/>
        <a:lstStyle/>
        <a:p>
          <a:endParaRPr lang="en-US"/>
        </a:p>
      </dgm:t>
    </dgm:pt>
    <dgm:pt modelId="{7FBC94A1-2193-4EEC-9394-38FEF32FCB4B}" type="pres">
      <dgm:prSet presAssocID="{E6B234E4-9463-44DC-A38C-10AAF107BC86}" presName="descendantText" presStyleLbl="alignAcc1" presStyleIdx="0" presStyleCnt="1" custScaleX="91624" custScaleY="131487" custLinFactNeighborX="381" custLinFactNeighborY="-2841">
        <dgm:presLayoutVars>
          <dgm:bulletEnabled val="1"/>
        </dgm:presLayoutVars>
      </dgm:prSet>
      <dgm:spPr/>
      <dgm:t>
        <a:bodyPr/>
        <a:lstStyle/>
        <a:p>
          <a:endParaRPr lang="en-US"/>
        </a:p>
      </dgm:t>
    </dgm:pt>
  </dgm:ptLst>
  <dgm:cxnLst>
    <dgm:cxn modelId="{1F100312-5360-473A-AA02-F3C0B18D2677}" srcId="{E6B234E4-9463-44DC-A38C-10AAF107BC86}" destId="{EAAB7AFA-5EAE-448A-84FA-DF9E6466559E}" srcOrd="3" destOrd="0" parTransId="{D3E44FA0-66D0-4E57-B632-04786DAC3D69}" sibTransId="{E157CB10-C15A-4A4A-9F74-6ADB46E85C16}"/>
    <dgm:cxn modelId="{78AA77D9-24F3-45D3-90EB-78D47C0C8C9A}" type="presOf" srcId="{9DF657E0-0FE7-4AF3-863D-0FB954A8A235}" destId="{7FBC94A1-2193-4EEC-9394-38FEF32FCB4B}" srcOrd="0" destOrd="3" presId="urn:microsoft.com/office/officeart/2005/8/layout/chevron2"/>
    <dgm:cxn modelId="{DA5BE701-D724-42CA-ADE0-02BE8BB12F3B}" type="presOf" srcId="{E6B234E4-9463-44DC-A38C-10AAF107BC86}" destId="{DD92DF9A-9F53-41EC-A0F5-B85332B4FDA6}" srcOrd="0" destOrd="0" presId="urn:microsoft.com/office/officeart/2005/8/layout/chevron2"/>
    <dgm:cxn modelId="{83BAFF30-39D7-4430-8E97-85F05A752A06}" srcId="{E6B234E4-9463-44DC-A38C-10AAF107BC86}" destId="{3630CC15-3233-44B2-818E-54B8D342BC81}" srcOrd="4" destOrd="0" parTransId="{5C246DDE-9E92-4818-B498-C9D51D7FFAA9}" sibTransId="{74EB6D5E-A242-4135-A3E6-2DAF4E486C48}"/>
    <dgm:cxn modelId="{53AAC1A5-E787-4A56-8155-ECCFD6E4EA3B}" type="presOf" srcId="{EAAB7AFA-5EAE-448A-84FA-DF9E6466559E}" destId="{7FBC94A1-2193-4EEC-9394-38FEF32FCB4B}" srcOrd="0" destOrd="5" presId="urn:microsoft.com/office/officeart/2005/8/layout/chevron2"/>
    <dgm:cxn modelId="{F18E43D8-1DB4-4261-971A-B2ECC33E81CA}" type="presOf" srcId="{19569908-9F76-49CA-817F-E576FD07EFE7}" destId="{7FBC94A1-2193-4EEC-9394-38FEF32FCB4B}" srcOrd="0" destOrd="9" presId="urn:microsoft.com/office/officeart/2005/8/layout/chevron2"/>
    <dgm:cxn modelId="{85CE0861-D588-4F0F-96C0-B3C0CE6E4925}" srcId="{4A9821D4-E7E6-49BD-99DC-EC92E6D2257A}" destId="{FE1821CB-8176-4463-A113-67FBD53A2377}" srcOrd="1" destOrd="0" parTransId="{E4B63A25-BCA9-4650-B272-1195B02614DA}" sibTransId="{0FCA3CE9-9CE4-47F4-AB0A-9332F4D61DEB}"/>
    <dgm:cxn modelId="{2C6B0980-C0CC-46B0-A95A-AAEE024701E4}" type="presOf" srcId="{7DDB67F6-8BBA-4E0B-AE9B-5198D36FCF57}" destId="{7FBC94A1-2193-4EEC-9394-38FEF32FCB4B}" srcOrd="0" destOrd="7" presId="urn:microsoft.com/office/officeart/2005/8/layout/chevron2"/>
    <dgm:cxn modelId="{2729C57F-C8C4-4ECB-AC76-3E5F5311D322}" srcId="{E6B234E4-9463-44DC-A38C-10AAF107BC86}" destId="{A58E6C90-1767-45C1-96B4-F8674B96DF66}" srcOrd="6" destOrd="0" parTransId="{7EA9AAE6-32DA-466F-B7BA-587076D851F4}" sibTransId="{FF997B69-5E9C-46E8-AC9D-A394D46E29C6}"/>
    <dgm:cxn modelId="{C81E911A-2B16-45B0-B4DD-22AAB0571DAE}" srcId="{4A9821D4-E7E6-49BD-99DC-EC92E6D2257A}" destId="{9DF657E0-0FE7-4AF3-863D-0FB954A8A235}" srcOrd="0" destOrd="0" parTransId="{27121A83-3D39-4D10-BF36-396FA2867A64}" sibTransId="{A08C3E71-4462-4168-BE17-D02D3EEEFCAF}"/>
    <dgm:cxn modelId="{ACEDDB45-FAF0-4523-8430-CDE6D46BE6F8}" srcId="{E6B234E4-9463-44DC-A38C-10AAF107BC86}" destId="{19569908-9F76-49CA-817F-E576FD07EFE7}" srcOrd="7" destOrd="0" parTransId="{51BFF1C4-2BC2-4344-A99E-9F13D0DF453E}" sibTransId="{6AF7CB41-1660-4E8F-BBA0-1077B214C94D}"/>
    <dgm:cxn modelId="{530226C3-9E3B-4406-830B-73B8520F28AE}" type="presOf" srcId="{3D19D25E-F47F-4532-A867-AADE4D33FBDA}" destId="{7FBC94A1-2193-4EEC-9394-38FEF32FCB4B}" srcOrd="0" destOrd="0" presId="urn:microsoft.com/office/officeart/2005/8/layout/chevron2"/>
    <dgm:cxn modelId="{3E883ADF-8CE5-4674-8BD8-4F74CCF7FA5B}" type="presOf" srcId="{4A9821D4-E7E6-49BD-99DC-EC92E6D2257A}" destId="{7FBC94A1-2193-4EEC-9394-38FEF32FCB4B}" srcOrd="0" destOrd="2" presId="urn:microsoft.com/office/officeart/2005/8/layout/chevron2"/>
    <dgm:cxn modelId="{5C31535A-2754-4D56-9234-FBC746C8A67E}" srcId="{E6B234E4-9463-44DC-A38C-10AAF107BC86}" destId="{7DDB67F6-8BBA-4E0B-AE9B-5198D36FCF57}" srcOrd="5" destOrd="0" parTransId="{EFBF46A5-23FF-4C8A-905E-56F1F53C527C}" sibTransId="{CA684D1E-E5FF-4C73-93FA-1BBF35BBF852}"/>
    <dgm:cxn modelId="{66D569F8-7EF5-4600-9E89-7A9122FE8F8F}" srcId="{E6B234E4-9463-44DC-A38C-10AAF107BC86}" destId="{4A9821D4-E7E6-49BD-99DC-EC92E6D2257A}" srcOrd="2" destOrd="0" parTransId="{35B8DA08-7D3E-4F9B-92E4-0F08FA0EBE2B}" sibTransId="{251AD79F-7D79-4A29-9259-831D20FBF98F}"/>
    <dgm:cxn modelId="{42BC34FF-0D28-4652-B4E5-AF6CD4D8230C}" srcId="{E6B234E4-9463-44DC-A38C-10AAF107BC86}" destId="{3D19D25E-F47F-4532-A867-AADE4D33FBDA}" srcOrd="0" destOrd="0" parTransId="{C33D9884-695A-497B-822E-8D43FAA8DF03}" sibTransId="{BA324C19-3FC5-45BF-99E8-EDCB63C3D9D7}"/>
    <dgm:cxn modelId="{1D427A1E-F4C2-4583-8762-7450F2B2FBF0}" srcId="{4F3516BC-DE1D-497A-AF1A-514CCD43C324}" destId="{E6B234E4-9463-44DC-A38C-10AAF107BC86}" srcOrd="0" destOrd="0" parTransId="{9B383B1E-293A-41E3-A0B8-8A1CBFF04B90}" sibTransId="{EDD5F09F-B76C-437E-A212-48D96F2F080F}"/>
    <dgm:cxn modelId="{ADC151CD-4155-4D20-A4AA-B8133E3E5D91}" type="presOf" srcId="{3630CC15-3233-44B2-818E-54B8D342BC81}" destId="{7FBC94A1-2193-4EEC-9394-38FEF32FCB4B}" srcOrd="0" destOrd="6" presId="urn:microsoft.com/office/officeart/2005/8/layout/chevron2"/>
    <dgm:cxn modelId="{64689E03-FEB6-4AFD-BB12-BB753EB11EF5}" type="presOf" srcId="{FE1821CB-8176-4463-A113-67FBD53A2377}" destId="{7FBC94A1-2193-4EEC-9394-38FEF32FCB4B}" srcOrd="0" destOrd="4" presId="urn:microsoft.com/office/officeart/2005/8/layout/chevron2"/>
    <dgm:cxn modelId="{5811477C-B496-4CEA-AE1D-F6C1D50B290D}" type="presOf" srcId="{A58E6C90-1767-45C1-96B4-F8674B96DF66}" destId="{7FBC94A1-2193-4EEC-9394-38FEF32FCB4B}" srcOrd="0" destOrd="8" presId="urn:microsoft.com/office/officeart/2005/8/layout/chevron2"/>
    <dgm:cxn modelId="{15849C48-F2B3-4D4B-9A7D-01826C59CC82}" type="presOf" srcId="{8497AA35-F007-4666-ADE3-4810DBD249E2}" destId="{7FBC94A1-2193-4EEC-9394-38FEF32FCB4B}" srcOrd="0" destOrd="1" presId="urn:microsoft.com/office/officeart/2005/8/layout/chevron2"/>
    <dgm:cxn modelId="{F584A476-7B45-42B0-A48B-6C7F6B123D6E}" type="presOf" srcId="{4F3516BC-DE1D-497A-AF1A-514CCD43C324}" destId="{47A1BDCE-C13F-4F69-B16F-F00464DECA84}" srcOrd="0" destOrd="0" presId="urn:microsoft.com/office/officeart/2005/8/layout/chevron2"/>
    <dgm:cxn modelId="{E1EC4325-9BFC-484B-8E89-BEA7D5133CDC}" srcId="{E6B234E4-9463-44DC-A38C-10AAF107BC86}" destId="{8497AA35-F007-4666-ADE3-4810DBD249E2}" srcOrd="1" destOrd="0" parTransId="{290DC113-8936-442D-8D7E-0EA86E6078AD}" sibTransId="{5CCFD0CE-7A92-4CF2-A0C3-54E581AAE95F}"/>
    <dgm:cxn modelId="{24B2CB4E-290A-4D03-9BAA-4FCF602B70B8}" type="presParOf" srcId="{47A1BDCE-C13F-4F69-B16F-F00464DECA84}" destId="{065CDCB7-52F8-4553-BACB-096FBEA380C2}" srcOrd="0" destOrd="0" presId="urn:microsoft.com/office/officeart/2005/8/layout/chevron2"/>
    <dgm:cxn modelId="{BDE05CC8-CA58-4EC9-9BF1-D9B52B960D8A}" type="presParOf" srcId="{065CDCB7-52F8-4553-BACB-096FBEA380C2}" destId="{DD92DF9A-9F53-41EC-A0F5-B85332B4FDA6}" srcOrd="0" destOrd="0" presId="urn:microsoft.com/office/officeart/2005/8/layout/chevron2"/>
    <dgm:cxn modelId="{4CFA4509-1427-49E1-83EB-BCF0F986A6FB}" type="presParOf" srcId="{065CDCB7-52F8-4553-BACB-096FBEA380C2}" destId="{7FBC94A1-2193-4EEC-9394-38FEF32FCB4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3516BC-DE1D-497A-AF1A-514CCD43C324}" type="doc">
      <dgm:prSet loTypeId="urn:microsoft.com/office/officeart/2005/8/layout/chevron2" loCatId="list" qsTypeId="urn:microsoft.com/office/officeart/2005/8/quickstyle/simple1" qsCatId="simple" csTypeId="urn:microsoft.com/office/officeart/2005/8/colors/colorful4" csCatId="colorful" phldr="1"/>
      <dgm:spPr/>
      <dgm:t>
        <a:bodyPr/>
        <a:lstStyle/>
        <a:p>
          <a:endParaRPr lang="en-US"/>
        </a:p>
      </dgm:t>
    </dgm:pt>
    <dgm:pt modelId="{E6B234E4-9463-44DC-A38C-10AAF107BC86}">
      <dgm:prSet phldrT="[Text]" custT="1"/>
      <dgm:spPr/>
      <dgm:t>
        <a:bodyPr/>
        <a:lstStyle/>
        <a:p>
          <a:endParaRPr lang="en-US" sz="3200" b="1"/>
        </a:p>
        <a:p>
          <a:r>
            <a:rPr lang="en-US" sz="3200" b="1"/>
            <a:t>Combined Community &amp; </a:t>
          </a:r>
          <a:r>
            <a:rPr lang="en-US" sz="3000" b="1"/>
            <a:t>Technical Colleges</a:t>
          </a:r>
          <a:endParaRPr lang="en-US" sz="3000"/>
        </a:p>
      </dgm:t>
    </dgm:pt>
    <dgm:pt modelId="{9B383B1E-293A-41E3-A0B8-8A1CBFF04B90}" type="parTrans" cxnId="{1D427A1E-F4C2-4583-8762-7450F2B2FBF0}">
      <dgm:prSet/>
      <dgm:spPr/>
      <dgm:t>
        <a:bodyPr/>
        <a:lstStyle/>
        <a:p>
          <a:endParaRPr lang="en-US"/>
        </a:p>
      </dgm:t>
    </dgm:pt>
    <dgm:pt modelId="{EDD5F09F-B76C-437E-A212-48D96F2F080F}" type="sibTrans" cxnId="{1D427A1E-F4C2-4583-8762-7450F2B2FBF0}">
      <dgm:prSet/>
      <dgm:spPr/>
      <dgm:t>
        <a:bodyPr/>
        <a:lstStyle/>
        <a:p>
          <a:endParaRPr lang="en-US"/>
        </a:p>
      </dgm:t>
    </dgm:pt>
    <dgm:pt modelId="{3D19D25E-F47F-4532-A867-AADE4D33FBDA}">
      <dgm:prSet phldrT="[Text]" custT="1"/>
      <dgm:spPr/>
      <dgm:t>
        <a:bodyPr/>
        <a:lstStyle/>
        <a:p>
          <a:pPr>
            <a:lnSpc>
              <a:spcPct val="100000"/>
            </a:lnSpc>
            <a:spcAft>
              <a:spcPts val="0"/>
            </a:spcAft>
          </a:pPr>
          <a:r>
            <a:rPr lang="en-US" sz="2400">
              <a:effectLst/>
            </a:rPr>
            <a:t>Both technical and community college courses and programs </a:t>
          </a:r>
        </a:p>
      </dgm:t>
    </dgm:pt>
    <dgm:pt modelId="{C33D9884-695A-497B-822E-8D43FAA8DF03}" type="parTrans" cxnId="{42BC34FF-0D28-4652-B4E5-AF6CD4D8230C}">
      <dgm:prSet/>
      <dgm:spPr/>
      <dgm:t>
        <a:bodyPr/>
        <a:lstStyle/>
        <a:p>
          <a:endParaRPr lang="en-US"/>
        </a:p>
      </dgm:t>
    </dgm:pt>
    <dgm:pt modelId="{BA324C19-3FC5-45BF-99E8-EDCB63C3D9D7}" type="sibTrans" cxnId="{42BC34FF-0D28-4652-B4E5-AF6CD4D8230C}">
      <dgm:prSet/>
      <dgm:spPr/>
      <dgm:t>
        <a:bodyPr/>
        <a:lstStyle/>
        <a:p>
          <a:endParaRPr lang="en-US"/>
        </a:p>
      </dgm:t>
    </dgm:pt>
    <dgm:pt modelId="{3630CC15-3233-44B2-818E-54B8D342BC81}">
      <dgm:prSet phldrT="[Text]" custT="1"/>
      <dgm:spPr/>
      <dgm:t>
        <a:bodyPr/>
        <a:lstStyle/>
        <a:p>
          <a:pPr>
            <a:lnSpc>
              <a:spcPct val="100000"/>
            </a:lnSpc>
            <a:spcAft>
              <a:spcPts val="0"/>
            </a:spcAft>
          </a:pPr>
          <a:r>
            <a:rPr lang="en-US" sz="2400" dirty="0" smtClean="0">
              <a:effectLst/>
            </a:rPr>
            <a:t>Start </a:t>
          </a:r>
          <a:r>
            <a:rPr lang="en-US" sz="2400" dirty="0">
              <a:effectLst/>
            </a:rPr>
            <a:t>Bachelor’s degree</a:t>
          </a:r>
          <a:br>
            <a:rPr lang="en-US" sz="2400" dirty="0">
              <a:effectLst/>
            </a:rPr>
          </a:br>
          <a:r>
            <a:rPr lang="en-US" sz="2400" dirty="0">
              <a:effectLst/>
            </a:rPr>
            <a:t>	-or-</a:t>
          </a:r>
        </a:p>
      </dgm:t>
    </dgm:pt>
    <dgm:pt modelId="{5C246DDE-9E92-4818-B498-C9D51D7FFAA9}" type="parTrans" cxnId="{83BAFF30-39D7-4430-8E97-85F05A752A06}">
      <dgm:prSet/>
      <dgm:spPr/>
      <dgm:t>
        <a:bodyPr/>
        <a:lstStyle/>
        <a:p>
          <a:endParaRPr lang="en-US"/>
        </a:p>
      </dgm:t>
    </dgm:pt>
    <dgm:pt modelId="{74EB6D5E-A242-4135-A3E6-2DAF4E486C48}" type="sibTrans" cxnId="{83BAFF30-39D7-4430-8E97-85F05A752A06}">
      <dgm:prSet/>
      <dgm:spPr/>
      <dgm:t>
        <a:bodyPr/>
        <a:lstStyle/>
        <a:p>
          <a:endParaRPr lang="en-US"/>
        </a:p>
      </dgm:t>
    </dgm:pt>
    <dgm:pt modelId="{BD6002CA-25B5-4CC2-8460-12D11A897030}">
      <dgm:prSet custT="1"/>
      <dgm:spPr/>
      <dgm:t>
        <a:bodyPr/>
        <a:lstStyle/>
        <a:p>
          <a:pPr>
            <a:lnSpc>
              <a:spcPct val="100000"/>
            </a:lnSpc>
            <a:spcAft>
              <a:spcPts val="0"/>
            </a:spcAft>
          </a:pPr>
          <a:r>
            <a:rPr lang="en-US" sz="2400" spc="-10" baseline="0" dirty="0">
              <a:effectLst/>
            </a:rPr>
            <a:t>Learn skills for </a:t>
          </a:r>
          <a:r>
            <a:rPr lang="en-US" sz="2400" spc="-10" baseline="0" dirty="0" smtClean="0">
              <a:effectLst/>
            </a:rPr>
            <a:t>specific career</a:t>
          </a:r>
          <a:endParaRPr lang="en-US" sz="2400" spc="-10" baseline="0" dirty="0">
            <a:effectLst/>
          </a:endParaRPr>
        </a:p>
      </dgm:t>
    </dgm:pt>
    <dgm:pt modelId="{96D9B2F3-B3BA-4EAB-83D1-D05883922D9E}" type="parTrans" cxnId="{1AF76A70-6864-4F31-BD25-9671CB313B96}">
      <dgm:prSet/>
      <dgm:spPr/>
      <dgm:t>
        <a:bodyPr/>
        <a:lstStyle/>
        <a:p>
          <a:endParaRPr lang="en-US"/>
        </a:p>
      </dgm:t>
    </dgm:pt>
    <dgm:pt modelId="{847B9253-52F2-4AC5-97CC-BA198F9447D2}" type="sibTrans" cxnId="{1AF76A70-6864-4F31-BD25-9671CB313B96}">
      <dgm:prSet/>
      <dgm:spPr/>
      <dgm:t>
        <a:bodyPr/>
        <a:lstStyle/>
        <a:p>
          <a:endParaRPr lang="en-US"/>
        </a:p>
      </dgm:t>
    </dgm:pt>
    <dgm:pt modelId="{40FF184B-CF85-4799-B88F-D8351CA2F4F7}">
      <dgm:prSet custT="1"/>
      <dgm:spPr/>
      <dgm:t>
        <a:bodyPr/>
        <a:lstStyle/>
        <a:p>
          <a:pPr>
            <a:lnSpc>
              <a:spcPct val="100000"/>
            </a:lnSpc>
            <a:spcAft>
              <a:spcPts val="0"/>
            </a:spcAft>
          </a:pPr>
          <a:r>
            <a:rPr lang="en-US" sz="2400" b="1">
              <a:effectLst/>
            </a:rPr>
            <a:t>Examples:</a:t>
          </a:r>
        </a:p>
      </dgm:t>
    </dgm:pt>
    <dgm:pt modelId="{2E8A2E2C-32C3-4ADA-B65D-CF0337B6988E}" type="parTrans" cxnId="{3588C54E-19F2-4A97-9B34-9690D116D4EE}">
      <dgm:prSet/>
      <dgm:spPr/>
      <dgm:t>
        <a:bodyPr/>
        <a:lstStyle/>
        <a:p>
          <a:endParaRPr lang="en-US"/>
        </a:p>
      </dgm:t>
    </dgm:pt>
    <dgm:pt modelId="{9EBA57C7-18B7-4D55-8081-A1AC638DD2C8}" type="sibTrans" cxnId="{3588C54E-19F2-4A97-9B34-9690D116D4EE}">
      <dgm:prSet/>
      <dgm:spPr/>
      <dgm:t>
        <a:bodyPr/>
        <a:lstStyle/>
        <a:p>
          <a:endParaRPr lang="en-US"/>
        </a:p>
      </dgm:t>
    </dgm:pt>
    <dgm:pt modelId="{B19DB176-9C5B-4977-974B-DBCBA62AD441}">
      <dgm:prSet custT="1"/>
      <dgm:spPr/>
      <dgm:t>
        <a:bodyPr/>
        <a:lstStyle/>
        <a:p>
          <a:pPr>
            <a:lnSpc>
              <a:spcPct val="100000"/>
            </a:lnSpc>
            <a:spcAft>
              <a:spcPts val="0"/>
            </a:spcAft>
          </a:pPr>
          <a:r>
            <a:rPr lang="en-US" sz="2400" b="0" dirty="0" smtClean="0">
              <a:effectLst/>
            </a:rPr>
            <a:t>Fond du Lac Tribal &amp; Community College</a:t>
          </a:r>
          <a:endParaRPr lang="en-US" sz="2400" b="0" dirty="0">
            <a:effectLst/>
          </a:endParaRPr>
        </a:p>
      </dgm:t>
    </dgm:pt>
    <dgm:pt modelId="{EE3E3E90-4497-4836-8519-5E689A1ECF5D}" type="parTrans" cxnId="{2629FBDF-8390-4FD9-A193-80018B0D4D12}">
      <dgm:prSet/>
      <dgm:spPr/>
      <dgm:t>
        <a:bodyPr/>
        <a:lstStyle/>
        <a:p>
          <a:endParaRPr lang="en-US"/>
        </a:p>
      </dgm:t>
    </dgm:pt>
    <dgm:pt modelId="{8A091E1F-DB38-4873-8C42-9C33D6B33011}" type="sibTrans" cxnId="{2629FBDF-8390-4FD9-A193-80018B0D4D12}">
      <dgm:prSet/>
      <dgm:spPr/>
      <dgm:t>
        <a:bodyPr/>
        <a:lstStyle/>
        <a:p>
          <a:endParaRPr lang="en-US"/>
        </a:p>
      </dgm:t>
    </dgm:pt>
    <dgm:pt modelId="{68DC5FFF-73AA-4122-A8A0-6596D8C99DA3}">
      <dgm:prSet custT="1"/>
      <dgm:spPr/>
      <dgm:t>
        <a:bodyPr/>
        <a:lstStyle/>
        <a:p>
          <a:pPr>
            <a:lnSpc>
              <a:spcPct val="100000"/>
            </a:lnSpc>
            <a:spcAft>
              <a:spcPts val="0"/>
            </a:spcAft>
          </a:pPr>
          <a:r>
            <a:rPr lang="en-US" sz="2400" b="0">
              <a:effectLst/>
            </a:rPr>
            <a:t>Century College</a:t>
          </a:r>
        </a:p>
      </dgm:t>
    </dgm:pt>
    <dgm:pt modelId="{044BA264-B13F-447B-ABAF-A8DEE051DCD4}" type="parTrans" cxnId="{6633B5F9-96A6-44DB-8A05-044802D4E1B5}">
      <dgm:prSet/>
      <dgm:spPr/>
      <dgm:t>
        <a:bodyPr/>
        <a:lstStyle/>
        <a:p>
          <a:endParaRPr lang="en-US"/>
        </a:p>
      </dgm:t>
    </dgm:pt>
    <dgm:pt modelId="{DA732652-8405-40AF-8DEC-5CEDB23896FC}" type="sibTrans" cxnId="{6633B5F9-96A6-44DB-8A05-044802D4E1B5}">
      <dgm:prSet/>
      <dgm:spPr/>
      <dgm:t>
        <a:bodyPr/>
        <a:lstStyle/>
        <a:p>
          <a:endParaRPr lang="en-US"/>
        </a:p>
      </dgm:t>
    </dgm:pt>
    <dgm:pt modelId="{D582139A-52B4-4ADC-A40E-181C25279EBC}">
      <dgm:prSet custT="1"/>
      <dgm:spPr/>
      <dgm:t>
        <a:bodyPr/>
        <a:lstStyle/>
        <a:p>
          <a:pPr>
            <a:lnSpc>
              <a:spcPct val="100000"/>
            </a:lnSpc>
            <a:spcAft>
              <a:spcPts val="0"/>
            </a:spcAft>
          </a:pPr>
          <a:endParaRPr lang="en-US" sz="2400">
            <a:effectLst/>
          </a:endParaRPr>
        </a:p>
      </dgm:t>
    </dgm:pt>
    <dgm:pt modelId="{CD23A6E5-DBEB-421B-9C61-25250C3BED70}" type="parTrans" cxnId="{FE7EBA8E-110D-47E4-98C5-DBBF7B0D5017}">
      <dgm:prSet/>
      <dgm:spPr/>
      <dgm:t>
        <a:bodyPr/>
        <a:lstStyle/>
        <a:p>
          <a:endParaRPr lang="en-US"/>
        </a:p>
      </dgm:t>
    </dgm:pt>
    <dgm:pt modelId="{7A87988A-A18A-4128-84E9-AC8A3E183852}" type="sibTrans" cxnId="{FE7EBA8E-110D-47E4-98C5-DBBF7B0D5017}">
      <dgm:prSet/>
      <dgm:spPr/>
      <dgm:t>
        <a:bodyPr/>
        <a:lstStyle/>
        <a:p>
          <a:endParaRPr lang="en-US"/>
        </a:p>
      </dgm:t>
    </dgm:pt>
    <dgm:pt modelId="{C159D1AF-7741-4199-BBAF-FD21804F2989}">
      <dgm:prSet custT="1"/>
      <dgm:spPr/>
      <dgm:t>
        <a:bodyPr/>
        <a:lstStyle/>
        <a:p>
          <a:pPr>
            <a:lnSpc>
              <a:spcPct val="100000"/>
            </a:lnSpc>
            <a:spcAft>
              <a:spcPts val="0"/>
            </a:spcAft>
          </a:pPr>
          <a:r>
            <a:rPr lang="en-US" sz="2400" b="0" dirty="0" smtClean="0">
              <a:effectLst/>
            </a:rPr>
            <a:t>Minnesota West </a:t>
          </a:r>
          <a:r>
            <a:rPr lang="en-US" sz="2400" b="0" dirty="0">
              <a:effectLst/>
            </a:rPr>
            <a:t>Community </a:t>
          </a:r>
          <a:r>
            <a:rPr lang="en-US" sz="2400" b="0" dirty="0" smtClean="0">
              <a:effectLst/>
            </a:rPr>
            <a:t>&amp; </a:t>
          </a:r>
          <a:r>
            <a:rPr lang="en-US" sz="2400" b="0" dirty="0">
              <a:effectLst/>
            </a:rPr>
            <a:t>Technical College</a:t>
          </a:r>
        </a:p>
      </dgm:t>
    </dgm:pt>
    <dgm:pt modelId="{33356D42-B300-48C4-9456-2885C6ABB791}" type="parTrans" cxnId="{46C749D2-A23D-4279-8C13-DA213E9AC2A8}">
      <dgm:prSet/>
      <dgm:spPr/>
      <dgm:t>
        <a:bodyPr/>
        <a:lstStyle/>
        <a:p>
          <a:endParaRPr lang="en-US"/>
        </a:p>
      </dgm:t>
    </dgm:pt>
    <dgm:pt modelId="{9CA2594B-5215-4103-9D1B-3FEA371890C1}" type="sibTrans" cxnId="{46C749D2-A23D-4279-8C13-DA213E9AC2A8}">
      <dgm:prSet/>
      <dgm:spPr/>
      <dgm:t>
        <a:bodyPr/>
        <a:lstStyle/>
        <a:p>
          <a:endParaRPr lang="en-US"/>
        </a:p>
      </dgm:t>
    </dgm:pt>
    <dgm:pt modelId="{47A1BDCE-C13F-4F69-B16F-F00464DECA84}" type="pres">
      <dgm:prSet presAssocID="{4F3516BC-DE1D-497A-AF1A-514CCD43C324}" presName="linearFlow" presStyleCnt="0">
        <dgm:presLayoutVars>
          <dgm:dir/>
          <dgm:animLvl val="lvl"/>
          <dgm:resizeHandles val="exact"/>
        </dgm:presLayoutVars>
      </dgm:prSet>
      <dgm:spPr/>
      <dgm:t>
        <a:bodyPr/>
        <a:lstStyle/>
        <a:p>
          <a:endParaRPr lang="en-US"/>
        </a:p>
      </dgm:t>
    </dgm:pt>
    <dgm:pt modelId="{065CDCB7-52F8-4553-BACB-096FBEA380C2}" type="pres">
      <dgm:prSet presAssocID="{E6B234E4-9463-44DC-A38C-10AAF107BC86}" presName="composite" presStyleCnt="0"/>
      <dgm:spPr/>
    </dgm:pt>
    <dgm:pt modelId="{DD92DF9A-9F53-41EC-A0F5-B85332B4FDA6}" type="pres">
      <dgm:prSet presAssocID="{E6B234E4-9463-44DC-A38C-10AAF107BC86}" presName="parentText" presStyleLbl="alignNode1" presStyleIdx="0" presStyleCnt="1" custScaleX="117069" custLinFactNeighborX="-1300" custLinFactNeighborY="-1399">
        <dgm:presLayoutVars>
          <dgm:chMax val="1"/>
          <dgm:bulletEnabled val="1"/>
        </dgm:presLayoutVars>
      </dgm:prSet>
      <dgm:spPr/>
      <dgm:t>
        <a:bodyPr/>
        <a:lstStyle/>
        <a:p>
          <a:endParaRPr lang="en-US"/>
        </a:p>
      </dgm:t>
    </dgm:pt>
    <dgm:pt modelId="{7FBC94A1-2193-4EEC-9394-38FEF32FCB4B}" type="pres">
      <dgm:prSet presAssocID="{E6B234E4-9463-44DC-A38C-10AAF107BC86}" presName="descendantText" presStyleLbl="alignAcc1" presStyleIdx="0" presStyleCnt="1" custScaleX="81780" custScaleY="189151" custLinFactNeighborX="381" custLinFactNeighborY="-2841">
        <dgm:presLayoutVars>
          <dgm:bulletEnabled val="1"/>
        </dgm:presLayoutVars>
      </dgm:prSet>
      <dgm:spPr/>
      <dgm:t>
        <a:bodyPr/>
        <a:lstStyle/>
        <a:p>
          <a:endParaRPr lang="en-US"/>
        </a:p>
      </dgm:t>
    </dgm:pt>
  </dgm:ptLst>
  <dgm:cxnLst>
    <dgm:cxn modelId="{7DBCD0C2-2E13-433E-B9B8-0EBE4000F335}" type="presOf" srcId="{3D19D25E-F47F-4532-A867-AADE4D33FBDA}" destId="{7FBC94A1-2193-4EEC-9394-38FEF32FCB4B}" srcOrd="0" destOrd="0" presId="urn:microsoft.com/office/officeart/2005/8/layout/chevron2"/>
    <dgm:cxn modelId="{83AFE359-8F10-48AE-A5D5-8B9503BE1BD3}" type="presOf" srcId="{3630CC15-3233-44B2-818E-54B8D342BC81}" destId="{7FBC94A1-2193-4EEC-9394-38FEF32FCB4B}" srcOrd="0" destOrd="1" presId="urn:microsoft.com/office/officeart/2005/8/layout/chevron2"/>
    <dgm:cxn modelId="{684755AB-7454-4A95-8743-1BE0CAE342A8}" type="presOf" srcId="{C159D1AF-7741-4199-BBAF-FD21804F2989}" destId="{7FBC94A1-2193-4EEC-9394-38FEF32FCB4B}" srcOrd="0" destOrd="5" presId="urn:microsoft.com/office/officeart/2005/8/layout/chevron2"/>
    <dgm:cxn modelId="{83BAFF30-39D7-4430-8E97-85F05A752A06}" srcId="{E6B234E4-9463-44DC-A38C-10AAF107BC86}" destId="{3630CC15-3233-44B2-818E-54B8D342BC81}" srcOrd="1" destOrd="0" parTransId="{5C246DDE-9E92-4818-B498-C9D51D7FFAA9}" sibTransId="{74EB6D5E-A242-4135-A3E6-2DAF4E486C48}"/>
    <dgm:cxn modelId="{42BC34FF-0D28-4652-B4E5-AF6CD4D8230C}" srcId="{E6B234E4-9463-44DC-A38C-10AAF107BC86}" destId="{3D19D25E-F47F-4532-A867-AADE4D33FBDA}" srcOrd="0" destOrd="0" parTransId="{C33D9884-695A-497B-822E-8D43FAA8DF03}" sibTransId="{BA324C19-3FC5-45BF-99E8-EDCB63C3D9D7}"/>
    <dgm:cxn modelId="{E4ED5876-F072-406D-B5A8-322FF1B83245}" type="presOf" srcId="{D582139A-52B4-4ADC-A40E-181C25279EBC}" destId="{7FBC94A1-2193-4EEC-9394-38FEF32FCB4B}" srcOrd="0" destOrd="3" presId="urn:microsoft.com/office/officeart/2005/8/layout/chevron2"/>
    <dgm:cxn modelId="{1AF76A70-6864-4F31-BD25-9671CB313B96}" srcId="{E6B234E4-9463-44DC-A38C-10AAF107BC86}" destId="{BD6002CA-25B5-4CC2-8460-12D11A897030}" srcOrd="2" destOrd="0" parTransId="{96D9B2F3-B3BA-4EAB-83D1-D05883922D9E}" sibTransId="{847B9253-52F2-4AC5-97CC-BA198F9447D2}"/>
    <dgm:cxn modelId="{46C749D2-A23D-4279-8C13-DA213E9AC2A8}" srcId="{E6B234E4-9463-44DC-A38C-10AAF107BC86}" destId="{C159D1AF-7741-4199-BBAF-FD21804F2989}" srcOrd="5" destOrd="0" parTransId="{33356D42-B300-48C4-9456-2885C6ABB791}" sibTransId="{9CA2594B-5215-4103-9D1B-3FEA371890C1}"/>
    <dgm:cxn modelId="{3588C54E-19F2-4A97-9B34-9690D116D4EE}" srcId="{E6B234E4-9463-44DC-A38C-10AAF107BC86}" destId="{40FF184B-CF85-4799-B88F-D8351CA2F4F7}" srcOrd="4" destOrd="0" parTransId="{2E8A2E2C-32C3-4ADA-B65D-CF0337B6988E}" sibTransId="{9EBA57C7-18B7-4D55-8081-A1AC638DD2C8}"/>
    <dgm:cxn modelId="{6AC3FA81-A39B-48D4-9AC5-98F62E3C0B15}" type="presOf" srcId="{4F3516BC-DE1D-497A-AF1A-514CCD43C324}" destId="{47A1BDCE-C13F-4F69-B16F-F00464DECA84}" srcOrd="0" destOrd="0" presId="urn:microsoft.com/office/officeart/2005/8/layout/chevron2"/>
    <dgm:cxn modelId="{FE7EBA8E-110D-47E4-98C5-DBBF7B0D5017}" srcId="{E6B234E4-9463-44DC-A38C-10AAF107BC86}" destId="{D582139A-52B4-4ADC-A40E-181C25279EBC}" srcOrd="3" destOrd="0" parTransId="{CD23A6E5-DBEB-421B-9C61-25250C3BED70}" sibTransId="{7A87988A-A18A-4128-84E9-AC8A3E183852}"/>
    <dgm:cxn modelId="{589F5F08-9E3F-4858-8B8B-642D1BAB7985}" type="presOf" srcId="{BD6002CA-25B5-4CC2-8460-12D11A897030}" destId="{7FBC94A1-2193-4EEC-9394-38FEF32FCB4B}" srcOrd="0" destOrd="2" presId="urn:microsoft.com/office/officeart/2005/8/layout/chevron2"/>
    <dgm:cxn modelId="{405F0C6B-AFA5-42BE-8F47-AB72E8BF2338}" type="presOf" srcId="{68DC5FFF-73AA-4122-A8A0-6596D8C99DA3}" destId="{7FBC94A1-2193-4EEC-9394-38FEF32FCB4B}" srcOrd="0" destOrd="7" presId="urn:microsoft.com/office/officeart/2005/8/layout/chevron2"/>
    <dgm:cxn modelId="{6633B5F9-96A6-44DB-8A05-044802D4E1B5}" srcId="{E6B234E4-9463-44DC-A38C-10AAF107BC86}" destId="{68DC5FFF-73AA-4122-A8A0-6596D8C99DA3}" srcOrd="7" destOrd="0" parTransId="{044BA264-B13F-447B-ABAF-A8DEE051DCD4}" sibTransId="{DA732652-8405-40AF-8DEC-5CEDB23896FC}"/>
    <dgm:cxn modelId="{9515348E-6E9C-4923-AC0B-F66B04E975D1}" type="presOf" srcId="{B19DB176-9C5B-4977-974B-DBCBA62AD441}" destId="{7FBC94A1-2193-4EEC-9394-38FEF32FCB4B}" srcOrd="0" destOrd="6" presId="urn:microsoft.com/office/officeart/2005/8/layout/chevron2"/>
    <dgm:cxn modelId="{B2336EEA-93A0-4302-9AC2-092CCB9B8916}" type="presOf" srcId="{40FF184B-CF85-4799-B88F-D8351CA2F4F7}" destId="{7FBC94A1-2193-4EEC-9394-38FEF32FCB4B}" srcOrd="0" destOrd="4" presId="urn:microsoft.com/office/officeart/2005/8/layout/chevron2"/>
    <dgm:cxn modelId="{1D427A1E-F4C2-4583-8762-7450F2B2FBF0}" srcId="{4F3516BC-DE1D-497A-AF1A-514CCD43C324}" destId="{E6B234E4-9463-44DC-A38C-10AAF107BC86}" srcOrd="0" destOrd="0" parTransId="{9B383B1E-293A-41E3-A0B8-8A1CBFF04B90}" sibTransId="{EDD5F09F-B76C-437E-A212-48D96F2F080F}"/>
    <dgm:cxn modelId="{365BED20-C6C3-4C5A-ACD2-24978A1D6FD3}" type="presOf" srcId="{E6B234E4-9463-44DC-A38C-10AAF107BC86}" destId="{DD92DF9A-9F53-41EC-A0F5-B85332B4FDA6}" srcOrd="0" destOrd="0" presId="urn:microsoft.com/office/officeart/2005/8/layout/chevron2"/>
    <dgm:cxn modelId="{2629FBDF-8390-4FD9-A193-80018B0D4D12}" srcId="{E6B234E4-9463-44DC-A38C-10AAF107BC86}" destId="{B19DB176-9C5B-4977-974B-DBCBA62AD441}" srcOrd="6" destOrd="0" parTransId="{EE3E3E90-4497-4836-8519-5E689A1ECF5D}" sibTransId="{8A091E1F-DB38-4873-8C42-9C33D6B33011}"/>
    <dgm:cxn modelId="{FBC8B45E-8133-480E-9756-385A8CD25109}" type="presParOf" srcId="{47A1BDCE-C13F-4F69-B16F-F00464DECA84}" destId="{065CDCB7-52F8-4553-BACB-096FBEA380C2}" srcOrd="0" destOrd="0" presId="urn:microsoft.com/office/officeart/2005/8/layout/chevron2"/>
    <dgm:cxn modelId="{6C9A3E7C-DB6B-4F30-840B-35AB52208506}" type="presParOf" srcId="{065CDCB7-52F8-4553-BACB-096FBEA380C2}" destId="{DD92DF9A-9F53-41EC-A0F5-B85332B4FDA6}" srcOrd="0" destOrd="0" presId="urn:microsoft.com/office/officeart/2005/8/layout/chevron2"/>
    <dgm:cxn modelId="{BBCC742C-6487-4C56-A36D-AB7C7EDDC615}" type="presParOf" srcId="{065CDCB7-52F8-4553-BACB-096FBEA380C2}" destId="{7FBC94A1-2193-4EEC-9394-38FEF32FCB4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F3516BC-DE1D-497A-AF1A-514CCD43C324}" type="doc">
      <dgm:prSet loTypeId="urn:microsoft.com/office/officeart/2005/8/layout/chevron2" loCatId="list" qsTypeId="urn:microsoft.com/office/officeart/2005/8/quickstyle/simple1" qsCatId="simple" csTypeId="urn:microsoft.com/office/officeart/2005/8/colors/accent6_2" csCatId="accent6" phldr="1"/>
      <dgm:spPr/>
      <dgm:t>
        <a:bodyPr/>
        <a:lstStyle/>
        <a:p>
          <a:endParaRPr lang="en-US"/>
        </a:p>
      </dgm:t>
    </dgm:pt>
    <dgm:pt modelId="{E6B234E4-9463-44DC-A38C-10AAF107BC86}">
      <dgm:prSet phldrT="[Text]" custT="1"/>
      <dgm:spPr>
        <a:solidFill>
          <a:schemeClr val="accent5"/>
        </a:solidFill>
        <a:ln>
          <a:noFill/>
        </a:ln>
      </dgm:spPr>
      <dgm:t>
        <a:bodyPr/>
        <a:lstStyle/>
        <a:p>
          <a:r>
            <a:rPr lang="en-US" sz="4800" b="1"/>
            <a:t>University</a:t>
          </a:r>
          <a:endParaRPr lang="en-US" sz="4800"/>
        </a:p>
      </dgm:t>
    </dgm:pt>
    <dgm:pt modelId="{9B383B1E-293A-41E3-A0B8-8A1CBFF04B90}" type="parTrans" cxnId="{1D427A1E-F4C2-4583-8762-7450F2B2FBF0}">
      <dgm:prSet/>
      <dgm:spPr/>
      <dgm:t>
        <a:bodyPr/>
        <a:lstStyle/>
        <a:p>
          <a:endParaRPr lang="en-US"/>
        </a:p>
      </dgm:t>
    </dgm:pt>
    <dgm:pt modelId="{EDD5F09F-B76C-437E-A212-48D96F2F080F}" type="sibTrans" cxnId="{1D427A1E-F4C2-4583-8762-7450F2B2FBF0}">
      <dgm:prSet/>
      <dgm:spPr/>
      <dgm:t>
        <a:bodyPr/>
        <a:lstStyle/>
        <a:p>
          <a:endParaRPr lang="en-US"/>
        </a:p>
      </dgm:t>
    </dgm:pt>
    <dgm:pt modelId="{3D19D25E-F47F-4532-A867-AADE4D33FBDA}">
      <dgm:prSet phldrT="[Text]" custT="1"/>
      <dgm:spPr>
        <a:ln>
          <a:solidFill>
            <a:schemeClr val="accent5"/>
          </a:solidFill>
        </a:ln>
      </dgm:spPr>
      <dgm:t>
        <a:bodyPr/>
        <a:lstStyle/>
        <a:p>
          <a:pPr>
            <a:lnSpc>
              <a:spcPct val="100000"/>
            </a:lnSpc>
            <a:spcAft>
              <a:spcPts val="0"/>
            </a:spcAft>
          </a:pPr>
          <a:r>
            <a:rPr lang="en-US" sz="2400">
              <a:effectLst/>
            </a:rPr>
            <a:t>Graduate and undergraduate programs</a:t>
          </a:r>
        </a:p>
      </dgm:t>
    </dgm:pt>
    <dgm:pt modelId="{C33D9884-695A-497B-822E-8D43FAA8DF03}" type="parTrans" cxnId="{42BC34FF-0D28-4652-B4E5-AF6CD4D8230C}">
      <dgm:prSet/>
      <dgm:spPr/>
      <dgm:t>
        <a:bodyPr/>
        <a:lstStyle/>
        <a:p>
          <a:endParaRPr lang="en-US"/>
        </a:p>
      </dgm:t>
    </dgm:pt>
    <dgm:pt modelId="{BA324C19-3FC5-45BF-99E8-EDCB63C3D9D7}" type="sibTrans" cxnId="{42BC34FF-0D28-4652-B4E5-AF6CD4D8230C}">
      <dgm:prSet/>
      <dgm:spPr/>
      <dgm:t>
        <a:bodyPr/>
        <a:lstStyle/>
        <a:p>
          <a:endParaRPr lang="en-US"/>
        </a:p>
      </dgm:t>
    </dgm:pt>
    <dgm:pt modelId="{20E6920D-E0B6-40B4-AE55-14157CA649B9}">
      <dgm:prSet custT="1"/>
      <dgm:spPr>
        <a:ln>
          <a:solidFill>
            <a:schemeClr val="accent5"/>
          </a:solidFill>
        </a:ln>
      </dgm:spPr>
      <dgm:t>
        <a:bodyPr/>
        <a:lstStyle/>
        <a:p>
          <a:pPr>
            <a:lnSpc>
              <a:spcPct val="100000"/>
            </a:lnSpc>
            <a:spcAft>
              <a:spcPts val="0"/>
            </a:spcAft>
          </a:pPr>
          <a:r>
            <a:rPr lang="en-US" sz="2400">
              <a:effectLst/>
            </a:rPr>
            <a:t>Courses and programs leading to:</a:t>
          </a:r>
        </a:p>
      </dgm:t>
    </dgm:pt>
    <dgm:pt modelId="{D2D38F31-1D05-4BA1-95F6-5B3529172F36}" type="parTrans" cxnId="{805E7656-D615-4F46-A92C-3C0ADFA9C9DF}">
      <dgm:prSet/>
      <dgm:spPr/>
      <dgm:t>
        <a:bodyPr/>
        <a:lstStyle/>
        <a:p>
          <a:endParaRPr lang="en-US"/>
        </a:p>
      </dgm:t>
    </dgm:pt>
    <dgm:pt modelId="{83649C97-44E6-4EBD-81B8-5E0B5ECAF665}" type="sibTrans" cxnId="{805E7656-D615-4F46-A92C-3C0ADFA9C9DF}">
      <dgm:prSet/>
      <dgm:spPr/>
      <dgm:t>
        <a:bodyPr/>
        <a:lstStyle/>
        <a:p>
          <a:endParaRPr lang="en-US"/>
        </a:p>
      </dgm:t>
    </dgm:pt>
    <dgm:pt modelId="{DD4D8905-CB26-4EF8-BE9B-E5EBA3B73D3A}">
      <dgm:prSet custT="1"/>
      <dgm:spPr>
        <a:ln>
          <a:solidFill>
            <a:schemeClr val="accent5"/>
          </a:solidFill>
        </a:ln>
      </dgm:spPr>
      <dgm:t>
        <a:bodyPr/>
        <a:lstStyle/>
        <a:p>
          <a:pPr>
            <a:lnSpc>
              <a:spcPct val="100000"/>
            </a:lnSpc>
            <a:spcAft>
              <a:spcPts val="0"/>
            </a:spcAft>
          </a:pPr>
          <a:r>
            <a:rPr lang="en-US" sz="2400">
              <a:effectLst/>
            </a:rPr>
            <a:t>Bachelor’s degree</a:t>
          </a:r>
        </a:p>
      </dgm:t>
    </dgm:pt>
    <dgm:pt modelId="{A8B74334-A363-47DD-BC99-7A917A03BB63}" type="parTrans" cxnId="{21C8C631-5C5C-4D5A-8280-D876BF3256CA}">
      <dgm:prSet/>
      <dgm:spPr/>
      <dgm:t>
        <a:bodyPr/>
        <a:lstStyle/>
        <a:p>
          <a:endParaRPr lang="en-US"/>
        </a:p>
      </dgm:t>
    </dgm:pt>
    <dgm:pt modelId="{402B1A1D-EE80-4DD1-99A2-B27D97682A98}" type="sibTrans" cxnId="{21C8C631-5C5C-4D5A-8280-D876BF3256CA}">
      <dgm:prSet/>
      <dgm:spPr/>
      <dgm:t>
        <a:bodyPr/>
        <a:lstStyle/>
        <a:p>
          <a:endParaRPr lang="en-US"/>
        </a:p>
      </dgm:t>
    </dgm:pt>
    <dgm:pt modelId="{CED09A09-8FEA-4C55-AFFD-92BB504C90E7}">
      <dgm:prSet custT="1"/>
      <dgm:spPr>
        <a:ln>
          <a:solidFill>
            <a:schemeClr val="accent5"/>
          </a:solidFill>
        </a:ln>
      </dgm:spPr>
      <dgm:t>
        <a:bodyPr/>
        <a:lstStyle/>
        <a:p>
          <a:pPr>
            <a:lnSpc>
              <a:spcPct val="100000"/>
            </a:lnSpc>
            <a:spcAft>
              <a:spcPts val="0"/>
            </a:spcAft>
          </a:pPr>
          <a:r>
            <a:rPr lang="en-US" sz="2400">
              <a:effectLst/>
            </a:rPr>
            <a:t>Master’s degree</a:t>
          </a:r>
        </a:p>
      </dgm:t>
    </dgm:pt>
    <dgm:pt modelId="{27EE3685-AB74-445E-AA86-95BC1F5261C1}" type="parTrans" cxnId="{E9B2DEE5-3694-45DD-857C-020BB6845662}">
      <dgm:prSet/>
      <dgm:spPr/>
      <dgm:t>
        <a:bodyPr/>
        <a:lstStyle/>
        <a:p>
          <a:endParaRPr lang="en-US"/>
        </a:p>
      </dgm:t>
    </dgm:pt>
    <dgm:pt modelId="{952301E2-D37F-4E4D-A0A7-A2FA58270909}" type="sibTrans" cxnId="{E9B2DEE5-3694-45DD-857C-020BB6845662}">
      <dgm:prSet/>
      <dgm:spPr/>
      <dgm:t>
        <a:bodyPr/>
        <a:lstStyle/>
        <a:p>
          <a:endParaRPr lang="en-US"/>
        </a:p>
      </dgm:t>
    </dgm:pt>
    <dgm:pt modelId="{8BEDA80B-C77E-4145-99BE-B4E79B9EF92E}">
      <dgm:prSet custT="1"/>
      <dgm:spPr>
        <a:ln>
          <a:solidFill>
            <a:schemeClr val="accent5"/>
          </a:solidFill>
        </a:ln>
      </dgm:spPr>
      <dgm:t>
        <a:bodyPr/>
        <a:lstStyle/>
        <a:p>
          <a:pPr>
            <a:lnSpc>
              <a:spcPct val="100000"/>
            </a:lnSpc>
            <a:spcAft>
              <a:spcPts val="0"/>
            </a:spcAft>
          </a:pPr>
          <a:r>
            <a:rPr lang="en-US" sz="2400">
              <a:effectLst/>
            </a:rPr>
            <a:t>Other advanced degrees</a:t>
          </a:r>
        </a:p>
      </dgm:t>
    </dgm:pt>
    <dgm:pt modelId="{0B59009C-E015-413D-9CBC-2F6D934F1405}" type="parTrans" cxnId="{25EDFEF4-965D-4FFC-930A-1F541AD9936B}">
      <dgm:prSet/>
      <dgm:spPr/>
      <dgm:t>
        <a:bodyPr/>
        <a:lstStyle/>
        <a:p>
          <a:endParaRPr lang="en-US"/>
        </a:p>
      </dgm:t>
    </dgm:pt>
    <dgm:pt modelId="{D28C4ED4-C21A-4E24-B66F-9B9B35012D6B}" type="sibTrans" cxnId="{25EDFEF4-965D-4FFC-930A-1F541AD9936B}">
      <dgm:prSet/>
      <dgm:spPr/>
      <dgm:t>
        <a:bodyPr/>
        <a:lstStyle/>
        <a:p>
          <a:endParaRPr lang="en-US"/>
        </a:p>
      </dgm:t>
    </dgm:pt>
    <dgm:pt modelId="{28BE00F0-7308-4221-9817-BE4ADB05876E}">
      <dgm:prSet custT="1"/>
      <dgm:spPr>
        <a:ln>
          <a:solidFill>
            <a:schemeClr val="accent5"/>
          </a:solidFill>
        </a:ln>
      </dgm:spPr>
      <dgm:t>
        <a:bodyPr/>
        <a:lstStyle/>
        <a:p>
          <a:pPr>
            <a:lnSpc>
              <a:spcPct val="100000"/>
            </a:lnSpc>
            <a:spcAft>
              <a:spcPts val="0"/>
            </a:spcAft>
          </a:pPr>
          <a:r>
            <a:rPr lang="en-US" sz="2400" b="1">
              <a:effectLst/>
            </a:rPr>
            <a:t>Examples:</a:t>
          </a:r>
        </a:p>
      </dgm:t>
    </dgm:pt>
    <dgm:pt modelId="{6021286B-AC09-467F-9406-DF6DD5A9058D}" type="parTrans" cxnId="{3B577654-9FC0-4A80-AAF9-ABE16F77A100}">
      <dgm:prSet/>
      <dgm:spPr/>
      <dgm:t>
        <a:bodyPr/>
        <a:lstStyle/>
        <a:p>
          <a:endParaRPr lang="en-US"/>
        </a:p>
      </dgm:t>
    </dgm:pt>
    <dgm:pt modelId="{EB48030E-62B9-4B3A-A079-E92BB9FED57E}" type="sibTrans" cxnId="{3B577654-9FC0-4A80-AAF9-ABE16F77A100}">
      <dgm:prSet/>
      <dgm:spPr/>
      <dgm:t>
        <a:bodyPr/>
        <a:lstStyle/>
        <a:p>
          <a:endParaRPr lang="en-US"/>
        </a:p>
      </dgm:t>
    </dgm:pt>
    <dgm:pt modelId="{A22BC55A-BD18-4402-A6EE-FF8FDAD94523}">
      <dgm:prSet custT="1"/>
      <dgm:spPr>
        <a:ln>
          <a:solidFill>
            <a:schemeClr val="accent5"/>
          </a:solidFill>
        </a:ln>
      </dgm:spPr>
      <dgm:t>
        <a:bodyPr/>
        <a:lstStyle/>
        <a:p>
          <a:pPr>
            <a:lnSpc>
              <a:spcPct val="100000"/>
            </a:lnSpc>
            <a:spcAft>
              <a:spcPts val="0"/>
            </a:spcAft>
          </a:pPr>
          <a:r>
            <a:rPr lang="en-US" sz="2400" b="0">
              <a:effectLst/>
            </a:rPr>
            <a:t>Metropolitan State University</a:t>
          </a:r>
        </a:p>
      </dgm:t>
    </dgm:pt>
    <dgm:pt modelId="{9EF52889-A587-4916-9C7B-E90CA6723B34}" type="parTrans" cxnId="{12A3B5E5-987B-4EB5-B5D8-F77C8D62B2C7}">
      <dgm:prSet/>
      <dgm:spPr/>
      <dgm:t>
        <a:bodyPr/>
        <a:lstStyle/>
        <a:p>
          <a:endParaRPr lang="en-US"/>
        </a:p>
      </dgm:t>
    </dgm:pt>
    <dgm:pt modelId="{94C5864C-6A55-433D-B9A1-18322AFD938A}" type="sibTrans" cxnId="{12A3B5E5-987B-4EB5-B5D8-F77C8D62B2C7}">
      <dgm:prSet/>
      <dgm:spPr/>
      <dgm:t>
        <a:bodyPr/>
        <a:lstStyle/>
        <a:p>
          <a:endParaRPr lang="en-US"/>
        </a:p>
      </dgm:t>
    </dgm:pt>
    <dgm:pt modelId="{3432A28F-FADC-481B-ADB5-9D639DD58E7D}">
      <dgm:prSet custT="1"/>
      <dgm:spPr>
        <a:ln>
          <a:solidFill>
            <a:schemeClr val="accent5"/>
          </a:solidFill>
        </a:ln>
      </dgm:spPr>
      <dgm:t>
        <a:bodyPr/>
        <a:lstStyle/>
        <a:p>
          <a:pPr>
            <a:lnSpc>
              <a:spcPct val="100000"/>
            </a:lnSpc>
            <a:spcAft>
              <a:spcPts val="0"/>
            </a:spcAft>
          </a:pPr>
          <a:r>
            <a:rPr lang="en-US" sz="2400" b="0">
              <a:effectLst/>
            </a:rPr>
            <a:t>Minnesota State University, Mankato </a:t>
          </a:r>
        </a:p>
      </dgm:t>
    </dgm:pt>
    <dgm:pt modelId="{8C57995D-D444-4610-8B39-182314EFC996}" type="parTrans" cxnId="{352D4E40-B6BB-4934-9B0A-FF714D592340}">
      <dgm:prSet/>
      <dgm:spPr/>
      <dgm:t>
        <a:bodyPr/>
        <a:lstStyle/>
        <a:p>
          <a:endParaRPr lang="en-US"/>
        </a:p>
      </dgm:t>
    </dgm:pt>
    <dgm:pt modelId="{8B9589DC-4D42-481D-8D6B-3C4CA7CE3DA7}" type="sibTrans" cxnId="{352D4E40-B6BB-4934-9B0A-FF714D592340}">
      <dgm:prSet/>
      <dgm:spPr/>
      <dgm:t>
        <a:bodyPr/>
        <a:lstStyle/>
        <a:p>
          <a:endParaRPr lang="en-US"/>
        </a:p>
      </dgm:t>
    </dgm:pt>
    <dgm:pt modelId="{A9F13E35-C778-47A8-95E5-2BB56F9092E2}">
      <dgm:prSet custT="1"/>
      <dgm:spPr>
        <a:ln>
          <a:solidFill>
            <a:schemeClr val="accent5"/>
          </a:solidFill>
        </a:ln>
      </dgm:spPr>
      <dgm:t>
        <a:bodyPr/>
        <a:lstStyle/>
        <a:p>
          <a:pPr>
            <a:lnSpc>
              <a:spcPct val="100000"/>
            </a:lnSpc>
            <a:spcAft>
              <a:spcPts val="0"/>
            </a:spcAft>
          </a:pPr>
          <a:endParaRPr lang="en-US" sz="2400">
            <a:effectLst/>
          </a:endParaRPr>
        </a:p>
      </dgm:t>
    </dgm:pt>
    <dgm:pt modelId="{8AAF490B-49A2-45AF-AC71-688DB7EDBCC0}" type="parTrans" cxnId="{6E335D4C-3C31-4B37-9F05-27C34464D22B}">
      <dgm:prSet/>
      <dgm:spPr/>
      <dgm:t>
        <a:bodyPr/>
        <a:lstStyle/>
        <a:p>
          <a:endParaRPr lang="en-US"/>
        </a:p>
      </dgm:t>
    </dgm:pt>
    <dgm:pt modelId="{1438018F-508C-4533-AD90-7970FF12C68A}" type="sibTrans" cxnId="{6E335D4C-3C31-4B37-9F05-27C34464D22B}">
      <dgm:prSet/>
      <dgm:spPr/>
      <dgm:t>
        <a:bodyPr/>
        <a:lstStyle/>
        <a:p>
          <a:endParaRPr lang="en-US"/>
        </a:p>
      </dgm:t>
    </dgm:pt>
    <dgm:pt modelId="{204C401E-9365-4B11-B96B-837E9AA71253}">
      <dgm:prSet custT="1"/>
      <dgm:spPr>
        <a:ln>
          <a:solidFill>
            <a:schemeClr val="accent5"/>
          </a:solidFill>
        </a:ln>
      </dgm:spPr>
      <dgm:t>
        <a:bodyPr/>
        <a:lstStyle/>
        <a:p>
          <a:pPr>
            <a:lnSpc>
              <a:spcPct val="100000"/>
            </a:lnSpc>
            <a:spcAft>
              <a:spcPts val="0"/>
            </a:spcAft>
          </a:pPr>
          <a:r>
            <a:rPr lang="en-US" sz="2400" b="0">
              <a:effectLst/>
            </a:rPr>
            <a:t>St. Cloud State University</a:t>
          </a:r>
        </a:p>
      </dgm:t>
    </dgm:pt>
    <dgm:pt modelId="{CD78FB96-8A89-45A8-9402-EA8FFCAB8679}" type="parTrans" cxnId="{C4E8D665-3C52-4264-A228-A0B447766E9B}">
      <dgm:prSet/>
      <dgm:spPr/>
      <dgm:t>
        <a:bodyPr/>
        <a:lstStyle/>
        <a:p>
          <a:endParaRPr lang="en-US"/>
        </a:p>
      </dgm:t>
    </dgm:pt>
    <dgm:pt modelId="{AF212DEC-852D-4CAA-BE48-7D31173EDD23}" type="sibTrans" cxnId="{C4E8D665-3C52-4264-A228-A0B447766E9B}">
      <dgm:prSet/>
      <dgm:spPr/>
      <dgm:t>
        <a:bodyPr/>
        <a:lstStyle/>
        <a:p>
          <a:endParaRPr lang="en-US"/>
        </a:p>
      </dgm:t>
    </dgm:pt>
    <dgm:pt modelId="{47A1BDCE-C13F-4F69-B16F-F00464DECA84}" type="pres">
      <dgm:prSet presAssocID="{4F3516BC-DE1D-497A-AF1A-514CCD43C324}" presName="linearFlow" presStyleCnt="0">
        <dgm:presLayoutVars>
          <dgm:dir/>
          <dgm:animLvl val="lvl"/>
          <dgm:resizeHandles val="exact"/>
        </dgm:presLayoutVars>
      </dgm:prSet>
      <dgm:spPr/>
      <dgm:t>
        <a:bodyPr/>
        <a:lstStyle/>
        <a:p>
          <a:endParaRPr lang="en-US"/>
        </a:p>
      </dgm:t>
    </dgm:pt>
    <dgm:pt modelId="{065CDCB7-52F8-4553-BACB-096FBEA380C2}" type="pres">
      <dgm:prSet presAssocID="{E6B234E4-9463-44DC-A38C-10AAF107BC86}" presName="composite" presStyleCnt="0"/>
      <dgm:spPr/>
    </dgm:pt>
    <dgm:pt modelId="{DD92DF9A-9F53-41EC-A0F5-B85332B4FDA6}" type="pres">
      <dgm:prSet presAssocID="{E6B234E4-9463-44DC-A38C-10AAF107BC86}" presName="parentText" presStyleLbl="alignNode1" presStyleIdx="0" presStyleCnt="1" custLinFactNeighborX="-1300" custLinFactNeighborY="-1399">
        <dgm:presLayoutVars>
          <dgm:chMax val="1"/>
          <dgm:bulletEnabled val="1"/>
        </dgm:presLayoutVars>
      </dgm:prSet>
      <dgm:spPr/>
      <dgm:t>
        <a:bodyPr/>
        <a:lstStyle/>
        <a:p>
          <a:endParaRPr lang="en-US"/>
        </a:p>
      </dgm:t>
    </dgm:pt>
    <dgm:pt modelId="{7FBC94A1-2193-4EEC-9394-38FEF32FCB4B}" type="pres">
      <dgm:prSet presAssocID="{E6B234E4-9463-44DC-A38C-10AAF107BC86}" presName="descendantText" presStyleLbl="alignAcc1" presStyleIdx="0" presStyleCnt="1" custScaleX="91624" custScaleY="155107" custLinFactNeighborX="381" custLinFactNeighborY="-2841">
        <dgm:presLayoutVars>
          <dgm:bulletEnabled val="1"/>
        </dgm:presLayoutVars>
      </dgm:prSet>
      <dgm:spPr/>
      <dgm:t>
        <a:bodyPr/>
        <a:lstStyle/>
        <a:p>
          <a:endParaRPr lang="en-US"/>
        </a:p>
      </dgm:t>
    </dgm:pt>
  </dgm:ptLst>
  <dgm:cxnLst>
    <dgm:cxn modelId="{25EDFEF4-965D-4FFC-930A-1F541AD9936B}" srcId="{20E6920D-E0B6-40B4-AE55-14157CA649B9}" destId="{8BEDA80B-C77E-4145-99BE-B4E79B9EF92E}" srcOrd="2" destOrd="0" parTransId="{0B59009C-E015-413D-9CBC-2F6D934F1405}" sibTransId="{D28C4ED4-C21A-4E24-B66F-9B9B35012D6B}"/>
    <dgm:cxn modelId="{352D4E40-B6BB-4934-9B0A-FF714D592340}" srcId="{E6B234E4-9463-44DC-A38C-10AAF107BC86}" destId="{3432A28F-FADC-481B-ADB5-9D639DD58E7D}" srcOrd="6" destOrd="0" parTransId="{8C57995D-D444-4610-8B39-182314EFC996}" sibTransId="{8B9589DC-4D42-481D-8D6B-3C4CA7CE3DA7}"/>
    <dgm:cxn modelId="{E9B2DEE5-3694-45DD-857C-020BB6845662}" srcId="{20E6920D-E0B6-40B4-AE55-14157CA649B9}" destId="{CED09A09-8FEA-4C55-AFFD-92BB504C90E7}" srcOrd="1" destOrd="0" parTransId="{27EE3685-AB74-445E-AA86-95BC1F5261C1}" sibTransId="{952301E2-D37F-4E4D-A0A7-A2FA58270909}"/>
    <dgm:cxn modelId="{3EB05060-6113-48B3-A962-81A9193B2811}" type="presOf" srcId="{3D19D25E-F47F-4532-A867-AADE4D33FBDA}" destId="{7FBC94A1-2193-4EEC-9394-38FEF32FCB4B}" srcOrd="0" destOrd="0" presId="urn:microsoft.com/office/officeart/2005/8/layout/chevron2"/>
    <dgm:cxn modelId="{BAB1AEF0-CD62-44E4-8453-EB9995A5B39B}" type="presOf" srcId="{8BEDA80B-C77E-4145-99BE-B4E79B9EF92E}" destId="{7FBC94A1-2193-4EEC-9394-38FEF32FCB4B}" srcOrd="0" destOrd="4" presId="urn:microsoft.com/office/officeart/2005/8/layout/chevron2"/>
    <dgm:cxn modelId="{21C8C631-5C5C-4D5A-8280-D876BF3256CA}" srcId="{20E6920D-E0B6-40B4-AE55-14157CA649B9}" destId="{DD4D8905-CB26-4EF8-BE9B-E5EBA3B73D3A}" srcOrd="0" destOrd="0" parTransId="{A8B74334-A363-47DD-BC99-7A917A03BB63}" sibTransId="{402B1A1D-EE80-4DD1-99A2-B27D97682A98}"/>
    <dgm:cxn modelId="{805E7656-D615-4F46-A92C-3C0ADFA9C9DF}" srcId="{E6B234E4-9463-44DC-A38C-10AAF107BC86}" destId="{20E6920D-E0B6-40B4-AE55-14157CA649B9}" srcOrd="1" destOrd="0" parTransId="{D2D38F31-1D05-4BA1-95F6-5B3529172F36}" sibTransId="{83649C97-44E6-4EBD-81B8-5E0B5ECAF665}"/>
    <dgm:cxn modelId="{DCFE2FD6-AF7A-444F-AF01-F0C1CD7C83E1}" type="presOf" srcId="{28BE00F0-7308-4221-9817-BE4ADB05876E}" destId="{7FBC94A1-2193-4EEC-9394-38FEF32FCB4B}" srcOrd="0" destOrd="6" presId="urn:microsoft.com/office/officeart/2005/8/layout/chevron2"/>
    <dgm:cxn modelId="{C4E8D665-3C52-4264-A228-A0B447766E9B}" srcId="{E6B234E4-9463-44DC-A38C-10AAF107BC86}" destId="{204C401E-9365-4B11-B96B-837E9AA71253}" srcOrd="4" destOrd="0" parTransId="{CD78FB96-8A89-45A8-9402-EA8FFCAB8679}" sibTransId="{AF212DEC-852D-4CAA-BE48-7D31173EDD23}"/>
    <dgm:cxn modelId="{6650ACDC-A3E3-4444-9340-8050456DF52F}" type="presOf" srcId="{CED09A09-8FEA-4C55-AFFD-92BB504C90E7}" destId="{7FBC94A1-2193-4EEC-9394-38FEF32FCB4B}" srcOrd="0" destOrd="3" presId="urn:microsoft.com/office/officeart/2005/8/layout/chevron2"/>
    <dgm:cxn modelId="{3B577654-9FC0-4A80-AAF9-ABE16F77A100}" srcId="{E6B234E4-9463-44DC-A38C-10AAF107BC86}" destId="{28BE00F0-7308-4221-9817-BE4ADB05876E}" srcOrd="3" destOrd="0" parTransId="{6021286B-AC09-467F-9406-DF6DD5A9058D}" sibTransId="{EB48030E-62B9-4B3A-A079-E92BB9FED57E}"/>
    <dgm:cxn modelId="{01105EF6-FA72-461C-87EA-8B0668B345AF}" type="presOf" srcId="{DD4D8905-CB26-4EF8-BE9B-E5EBA3B73D3A}" destId="{7FBC94A1-2193-4EEC-9394-38FEF32FCB4B}" srcOrd="0" destOrd="2" presId="urn:microsoft.com/office/officeart/2005/8/layout/chevron2"/>
    <dgm:cxn modelId="{317528CD-577A-45EA-91DB-1C63C2BC66EC}" type="presOf" srcId="{A9F13E35-C778-47A8-95E5-2BB56F9092E2}" destId="{7FBC94A1-2193-4EEC-9394-38FEF32FCB4B}" srcOrd="0" destOrd="5" presId="urn:microsoft.com/office/officeart/2005/8/layout/chevron2"/>
    <dgm:cxn modelId="{6E335D4C-3C31-4B37-9F05-27C34464D22B}" srcId="{E6B234E4-9463-44DC-A38C-10AAF107BC86}" destId="{A9F13E35-C778-47A8-95E5-2BB56F9092E2}" srcOrd="2" destOrd="0" parTransId="{8AAF490B-49A2-45AF-AC71-688DB7EDBCC0}" sibTransId="{1438018F-508C-4533-AD90-7970FF12C68A}"/>
    <dgm:cxn modelId="{42BC34FF-0D28-4652-B4E5-AF6CD4D8230C}" srcId="{E6B234E4-9463-44DC-A38C-10AAF107BC86}" destId="{3D19D25E-F47F-4532-A867-AADE4D33FBDA}" srcOrd="0" destOrd="0" parTransId="{C33D9884-695A-497B-822E-8D43FAA8DF03}" sibTransId="{BA324C19-3FC5-45BF-99E8-EDCB63C3D9D7}"/>
    <dgm:cxn modelId="{611DE117-3E35-4FD6-AAE8-60D884C47CE9}" type="presOf" srcId="{20E6920D-E0B6-40B4-AE55-14157CA649B9}" destId="{7FBC94A1-2193-4EEC-9394-38FEF32FCB4B}" srcOrd="0" destOrd="1" presId="urn:microsoft.com/office/officeart/2005/8/layout/chevron2"/>
    <dgm:cxn modelId="{12A3B5E5-987B-4EB5-B5D8-F77C8D62B2C7}" srcId="{E6B234E4-9463-44DC-A38C-10AAF107BC86}" destId="{A22BC55A-BD18-4402-A6EE-FF8FDAD94523}" srcOrd="5" destOrd="0" parTransId="{9EF52889-A587-4916-9C7B-E90CA6723B34}" sibTransId="{94C5864C-6A55-433D-B9A1-18322AFD938A}"/>
    <dgm:cxn modelId="{1D427A1E-F4C2-4583-8762-7450F2B2FBF0}" srcId="{4F3516BC-DE1D-497A-AF1A-514CCD43C324}" destId="{E6B234E4-9463-44DC-A38C-10AAF107BC86}" srcOrd="0" destOrd="0" parTransId="{9B383B1E-293A-41E3-A0B8-8A1CBFF04B90}" sibTransId="{EDD5F09F-B76C-437E-A212-48D96F2F080F}"/>
    <dgm:cxn modelId="{90F4AC7E-CD22-4F4B-978F-BF2481466E5C}" type="presOf" srcId="{204C401E-9365-4B11-B96B-837E9AA71253}" destId="{7FBC94A1-2193-4EEC-9394-38FEF32FCB4B}" srcOrd="0" destOrd="7" presId="urn:microsoft.com/office/officeart/2005/8/layout/chevron2"/>
    <dgm:cxn modelId="{7CA9EB31-653B-4EC0-9F20-0E7C710E152F}" type="presOf" srcId="{A22BC55A-BD18-4402-A6EE-FF8FDAD94523}" destId="{7FBC94A1-2193-4EEC-9394-38FEF32FCB4B}" srcOrd="0" destOrd="8" presId="urn:microsoft.com/office/officeart/2005/8/layout/chevron2"/>
    <dgm:cxn modelId="{B2C7E837-C9AA-4D01-8BFF-371700E3F060}" type="presOf" srcId="{E6B234E4-9463-44DC-A38C-10AAF107BC86}" destId="{DD92DF9A-9F53-41EC-A0F5-B85332B4FDA6}" srcOrd="0" destOrd="0" presId="urn:microsoft.com/office/officeart/2005/8/layout/chevron2"/>
    <dgm:cxn modelId="{3B468ED8-581E-4F09-842C-6E21B4AB300E}" type="presOf" srcId="{3432A28F-FADC-481B-ADB5-9D639DD58E7D}" destId="{7FBC94A1-2193-4EEC-9394-38FEF32FCB4B}" srcOrd="0" destOrd="9" presId="urn:microsoft.com/office/officeart/2005/8/layout/chevron2"/>
    <dgm:cxn modelId="{2073D55C-1432-4D95-B950-8CB0A88975A5}" type="presOf" srcId="{4F3516BC-DE1D-497A-AF1A-514CCD43C324}" destId="{47A1BDCE-C13F-4F69-B16F-F00464DECA84}" srcOrd="0" destOrd="0" presId="urn:microsoft.com/office/officeart/2005/8/layout/chevron2"/>
    <dgm:cxn modelId="{3CA1157D-45EA-407A-A98D-DA5250990B97}" type="presParOf" srcId="{47A1BDCE-C13F-4F69-B16F-F00464DECA84}" destId="{065CDCB7-52F8-4553-BACB-096FBEA380C2}" srcOrd="0" destOrd="0" presId="urn:microsoft.com/office/officeart/2005/8/layout/chevron2"/>
    <dgm:cxn modelId="{D66C56E5-3D69-44B1-A49A-31D26390C775}" type="presParOf" srcId="{065CDCB7-52F8-4553-BACB-096FBEA380C2}" destId="{DD92DF9A-9F53-41EC-A0F5-B85332B4FDA6}" srcOrd="0" destOrd="0" presId="urn:microsoft.com/office/officeart/2005/8/layout/chevron2"/>
    <dgm:cxn modelId="{0F4BF913-8769-4710-A38C-6F889B05A3E2}" type="presParOf" srcId="{065CDCB7-52F8-4553-BACB-096FBEA380C2}" destId="{7FBC94A1-2193-4EEC-9394-38FEF32FCB4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9E19B60-3B32-4711-9116-A919E4D4F5E3}" type="doc">
      <dgm:prSet loTypeId="urn:microsoft.com/office/officeart/2008/layout/HorizontalMultiLevelHierarchy" loCatId="hierarchy" qsTypeId="urn:microsoft.com/office/officeart/2005/8/quickstyle/simple2" qsCatId="simple" csTypeId="urn:microsoft.com/office/officeart/2005/8/colors/accent0_3" csCatId="mainScheme" phldr="1"/>
      <dgm:spPr/>
      <dgm:t>
        <a:bodyPr/>
        <a:lstStyle/>
        <a:p>
          <a:endParaRPr lang="en-US"/>
        </a:p>
      </dgm:t>
    </dgm:pt>
    <dgm:pt modelId="{9EFF68FC-40CF-4351-B4E1-C5EAB4E7F358}">
      <dgm:prSet phldrT="[Text]"/>
      <dgm:spPr/>
      <dgm:t>
        <a:bodyPr/>
        <a:lstStyle/>
        <a:p>
          <a:r>
            <a:rPr lang="en-US"/>
            <a:t>Postsecondary Credentials</a:t>
          </a:r>
        </a:p>
      </dgm:t>
    </dgm:pt>
    <dgm:pt modelId="{ABFFB9EB-B6A8-47B8-B77B-F4CE4C172ED0}" type="parTrans" cxnId="{3149F953-500E-444A-8F5A-8CE7EA6D8D24}">
      <dgm:prSet/>
      <dgm:spPr/>
      <dgm:t>
        <a:bodyPr/>
        <a:lstStyle/>
        <a:p>
          <a:endParaRPr lang="en-US"/>
        </a:p>
      </dgm:t>
    </dgm:pt>
    <dgm:pt modelId="{B230FF54-41C2-45C9-9FC5-CE38C725CCB4}" type="sibTrans" cxnId="{3149F953-500E-444A-8F5A-8CE7EA6D8D24}">
      <dgm:prSet/>
      <dgm:spPr/>
      <dgm:t>
        <a:bodyPr/>
        <a:lstStyle/>
        <a:p>
          <a:endParaRPr lang="en-US"/>
        </a:p>
      </dgm:t>
    </dgm:pt>
    <dgm:pt modelId="{A431642F-2913-4BDF-986B-7CA21C18AE12}">
      <dgm:prSet phldrT="[Text]"/>
      <dgm:spPr/>
      <dgm:t>
        <a:bodyPr/>
        <a:lstStyle/>
        <a:p>
          <a:r>
            <a:rPr lang="en-US"/>
            <a:t>2- or 4-year Degree</a:t>
          </a:r>
        </a:p>
      </dgm:t>
    </dgm:pt>
    <dgm:pt modelId="{04E290C3-4DD6-4C19-ADE6-2BFCB5842EB1}" type="parTrans" cxnId="{5E24FF75-729F-4D6F-A640-CFB920221BF6}">
      <dgm:prSet/>
      <dgm:spPr/>
      <dgm:t>
        <a:bodyPr/>
        <a:lstStyle/>
        <a:p>
          <a:endParaRPr lang="en-US"/>
        </a:p>
      </dgm:t>
    </dgm:pt>
    <dgm:pt modelId="{1EB8FCF0-4A5D-41FA-8AFD-ACB16A5FAAA6}" type="sibTrans" cxnId="{5E24FF75-729F-4D6F-A640-CFB920221BF6}">
      <dgm:prSet/>
      <dgm:spPr/>
      <dgm:t>
        <a:bodyPr/>
        <a:lstStyle/>
        <a:p>
          <a:endParaRPr lang="en-US"/>
        </a:p>
      </dgm:t>
    </dgm:pt>
    <dgm:pt modelId="{F9A82EE2-D505-45F0-ADD2-66BAF844572E}">
      <dgm:prSet phldrT="[Text]"/>
      <dgm:spPr/>
      <dgm:t>
        <a:bodyPr/>
        <a:lstStyle/>
        <a:p>
          <a:r>
            <a:rPr lang="en-US"/>
            <a:t>Certificate</a:t>
          </a:r>
        </a:p>
      </dgm:t>
    </dgm:pt>
    <dgm:pt modelId="{AE125DBB-0140-49D6-A328-EB6562CBE42C}" type="parTrans" cxnId="{E42B82F1-6407-4DD8-A7F8-C5EE982BF42E}">
      <dgm:prSet/>
      <dgm:spPr/>
      <dgm:t>
        <a:bodyPr/>
        <a:lstStyle/>
        <a:p>
          <a:endParaRPr lang="en-US"/>
        </a:p>
      </dgm:t>
    </dgm:pt>
    <dgm:pt modelId="{3A5E0A44-5A93-4DC3-B8DE-417A3F85B291}" type="sibTrans" cxnId="{E42B82F1-6407-4DD8-A7F8-C5EE982BF42E}">
      <dgm:prSet/>
      <dgm:spPr/>
      <dgm:t>
        <a:bodyPr/>
        <a:lstStyle/>
        <a:p>
          <a:endParaRPr lang="en-US"/>
        </a:p>
      </dgm:t>
    </dgm:pt>
    <dgm:pt modelId="{12BEA0E0-96F3-41B5-B26C-B5DE6671237B}">
      <dgm:prSet phldrT="[Text]"/>
      <dgm:spPr/>
      <dgm:t>
        <a:bodyPr/>
        <a:lstStyle/>
        <a:p>
          <a:r>
            <a:rPr lang="en-US"/>
            <a:t>Licensure</a:t>
          </a:r>
        </a:p>
      </dgm:t>
    </dgm:pt>
    <dgm:pt modelId="{39D632D3-B709-4A5E-BD45-F2722BF3D260}" type="parTrans" cxnId="{3D2FE2C5-B262-4220-9444-96D5DB7C625F}">
      <dgm:prSet/>
      <dgm:spPr/>
      <dgm:t>
        <a:bodyPr/>
        <a:lstStyle/>
        <a:p>
          <a:endParaRPr lang="en-US"/>
        </a:p>
      </dgm:t>
    </dgm:pt>
    <dgm:pt modelId="{EA487BF3-785C-4150-BD62-5A109E7EA7DE}" type="sibTrans" cxnId="{3D2FE2C5-B262-4220-9444-96D5DB7C625F}">
      <dgm:prSet/>
      <dgm:spPr/>
      <dgm:t>
        <a:bodyPr/>
        <a:lstStyle/>
        <a:p>
          <a:endParaRPr lang="en-US"/>
        </a:p>
      </dgm:t>
    </dgm:pt>
    <dgm:pt modelId="{7973DEF5-D627-4DE9-8109-B5E5E1F79FE8}">
      <dgm:prSet/>
      <dgm:spPr/>
      <dgm:t>
        <a:bodyPr/>
        <a:lstStyle/>
        <a:p>
          <a:r>
            <a:rPr lang="en-US" dirty="0"/>
            <a:t>Apprenticeship</a:t>
          </a:r>
        </a:p>
      </dgm:t>
    </dgm:pt>
    <dgm:pt modelId="{8A5064D4-5C88-4DB7-BBA9-11D7E89B194C}" type="parTrans" cxnId="{49CE1217-D2E7-4007-B357-E7F8EBCA5483}">
      <dgm:prSet/>
      <dgm:spPr/>
      <dgm:t>
        <a:bodyPr/>
        <a:lstStyle/>
        <a:p>
          <a:endParaRPr lang="en-US"/>
        </a:p>
      </dgm:t>
    </dgm:pt>
    <dgm:pt modelId="{0501E5FE-C870-4726-9EFA-82729D1EA6DF}" type="sibTrans" cxnId="{49CE1217-D2E7-4007-B357-E7F8EBCA5483}">
      <dgm:prSet/>
      <dgm:spPr/>
      <dgm:t>
        <a:bodyPr/>
        <a:lstStyle/>
        <a:p>
          <a:endParaRPr lang="en-US"/>
        </a:p>
      </dgm:t>
    </dgm:pt>
    <dgm:pt modelId="{5931C3B3-A419-4687-945B-AADA169C1108}">
      <dgm:prSet/>
      <dgm:spPr/>
      <dgm:t>
        <a:bodyPr/>
        <a:lstStyle/>
        <a:p>
          <a:r>
            <a:rPr lang="en-US" dirty="0"/>
            <a:t>Military Programs</a:t>
          </a:r>
        </a:p>
      </dgm:t>
    </dgm:pt>
    <dgm:pt modelId="{3430035C-CF33-4314-9723-751181D33ED6}" type="parTrans" cxnId="{9B2C8CB0-E579-4271-8409-FCB6E97B6727}">
      <dgm:prSet/>
      <dgm:spPr/>
      <dgm:t>
        <a:bodyPr/>
        <a:lstStyle/>
        <a:p>
          <a:endParaRPr lang="en-US"/>
        </a:p>
      </dgm:t>
    </dgm:pt>
    <dgm:pt modelId="{89CC7702-C3EE-4EDD-99C8-9600ABBBE87C}" type="sibTrans" cxnId="{9B2C8CB0-E579-4271-8409-FCB6E97B6727}">
      <dgm:prSet/>
      <dgm:spPr/>
      <dgm:t>
        <a:bodyPr/>
        <a:lstStyle/>
        <a:p>
          <a:endParaRPr lang="en-US"/>
        </a:p>
      </dgm:t>
    </dgm:pt>
    <dgm:pt modelId="{81530670-EEC0-4452-AC28-E1E7E8E6E712}">
      <dgm:prSet/>
      <dgm:spPr/>
      <dgm:t>
        <a:bodyPr/>
        <a:lstStyle/>
        <a:p>
          <a:r>
            <a:rPr lang="en-US" dirty="0" smtClean="0"/>
            <a:t>College Diploma</a:t>
          </a:r>
          <a:endParaRPr lang="en-US" dirty="0"/>
        </a:p>
      </dgm:t>
    </dgm:pt>
    <dgm:pt modelId="{C153AC13-DC23-41C8-B20D-9FBFDA5D9E8B}" type="parTrans" cxnId="{63251BE2-C442-4C5B-B982-2BFF138A873B}">
      <dgm:prSet/>
      <dgm:spPr/>
      <dgm:t>
        <a:bodyPr/>
        <a:lstStyle/>
        <a:p>
          <a:endParaRPr lang="en-US"/>
        </a:p>
      </dgm:t>
    </dgm:pt>
    <dgm:pt modelId="{6081B692-16D2-461B-8158-4441F9CA1A49}" type="sibTrans" cxnId="{63251BE2-C442-4C5B-B982-2BFF138A873B}">
      <dgm:prSet/>
      <dgm:spPr/>
      <dgm:t>
        <a:bodyPr/>
        <a:lstStyle/>
        <a:p>
          <a:endParaRPr lang="en-US"/>
        </a:p>
      </dgm:t>
    </dgm:pt>
    <dgm:pt modelId="{144792B3-9F00-481D-B58C-4A27B2BF063E}" type="pres">
      <dgm:prSet presAssocID="{29E19B60-3B32-4711-9116-A919E4D4F5E3}" presName="Name0" presStyleCnt="0">
        <dgm:presLayoutVars>
          <dgm:chPref val="1"/>
          <dgm:dir/>
          <dgm:animOne val="branch"/>
          <dgm:animLvl val="lvl"/>
          <dgm:resizeHandles val="exact"/>
        </dgm:presLayoutVars>
      </dgm:prSet>
      <dgm:spPr/>
      <dgm:t>
        <a:bodyPr/>
        <a:lstStyle/>
        <a:p>
          <a:endParaRPr lang="en-US"/>
        </a:p>
      </dgm:t>
    </dgm:pt>
    <dgm:pt modelId="{8278060C-7C91-4341-843C-FB7197E5E885}" type="pres">
      <dgm:prSet presAssocID="{9EFF68FC-40CF-4351-B4E1-C5EAB4E7F358}" presName="root1" presStyleCnt="0"/>
      <dgm:spPr/>
    </dgm:pt>
    <dgm:pt modelId="{4A2CCF51-743D-4664-993F-91EAB9B760F2}" type="pres">
      <dgm:prSet presAssocID="{9EFF68FC-40CF-4351-B4E1-C5EAB4E7F358}" presName="LevelOneTextNode" presStyleLbl="node0" presStyleIdx="0" presStyleCnt="1" custScaleX="141339" custScaleY="112425">
        <dgm:presLayoutVars>
          <dgm:chPref val="3"/>
        </dgm:presLayoutVars>
      </dgm:prSet>
      <dgm:spPr/>
      <dgm:t>
        <a:bodyPr/>
        <a:lstStyle/>
        <a:p>
          <a:endParaRPr lang="en-US"/>
        </a:p>
      </dgm:t>
    </dgm:pt>
    <dgm:pt modelId="{DB6D29AA-C189-44AE-BCCD-FC90001880CD}" type="pres">
      <dgm:prSet presAssocID="{9EFF68FC-40CF-4351-B4E1-C5EAB4E7F358}" presName="level2hierChild" presStyleCnt="0"/>
      <dgm:spPr/>
    </dgm:pt>
    <dgm:pt modelId="{B7AD410F-A4B4-4BDA-A9EB-7432E51270F8}" type="pres">
      <dgm:prSet presAssocID="{C153AC13-DC23-41C8-B20D-9FBFDA5D9E8B}" presName="conn2-1" presStyleLbl="parChTrans1D2" presStyleIdx="0" presStyleCnt="6"/>
      <dgm:spPr/>
      <dgm:t>
        <a:bodyPr/>
        <a:lstStyle/>
        <a:p>
          <a:endParaRPr lang="en-US"/>
        </a:p>
      </dgm:t>
    </dgm:pt>
    <dgm:pt modelId="{EA2A98F7-DA44-4C93-8481-E39B85932831}" type="pres">
      <dgm:prSet presAssocID="{C153AC13-DC23-41C8-B20D-9FBFDA5D9E8B}" presName="connTx" presStyleLbl="parChTrans1D2" presStyleIdx="0" presStyleCnt="6"/>
      <dgm:spPr/>
      <dgm:t>
        <a:bodyPr/>
        <a:lstStyle/>
        <a:p>
          <a:endParaRPr lang="en-US"/>
        </a:p>
      </dgm:t>
    </dgm:pt>
    <dgm:pt modelId="{0A79319E-F77B-4339-9DB5-09BF11D9A729}" type="pres">
      <dgm:prSet presAssocID="{81530670-EEC0-4452-AC28-E1E7E8E6E712}" presName="root2" presStyleCnt="0"/>
      <dgm:spPr/>
    </dgm:pt>
    <dgm:pt modelId="{50CEBD4F-520C-4030-BDD3-C2094CE6C979}" type="pres">
      <dgm:prSet presAssocID="{81530670-EEC0-4452-AC28-E1E7E8E6E712}" presName="LevelTwoTextNode" presStyleLbl="node2" presStyleIdx="0" presStyleCnt="6" custScaleX="152167">
        <dgm:presLayoutVars>
          <dgm:chPref val="3"/>
        </dgm:presLayoutVars>
      </dgm:prSet>
      <dgm:spPr/>
      <dgm:t>
        <a:bodyPr/>
        <a:lstStyle/>
        <a:p>
          <a:endParaRPr lang="en-US"/>
        </a:p>
      </dgm:t>
    </dgm:pt>
    <dgm:pt modelId="{1ACB8580-F093-4497-8A5A-E154BED0085E}" type="pres">
      <dgm:prSet presAssocID="{81530670-EEC0-4452-AC28-E1E7E8E6E712}" presName="level3hierChild" presStyleCnt="0"/>
      <dgm:spPr/>
    </dgm:pt>
    <dgm:pt modelId="{2E9F405B-5ABF-467C-8CAA-88013019721C}" type="pres">
      <dgm:prSet presAssocID="{04E290C3-4DD6-4C19-ADE6-2BFCB5842EB1}" presName="conn2-1" presStyleLbl="parChTrans1D2" presStyleIdx="1" presStyleCnt="6"/>
      <dgm:spPr/>
      <dgm:t>
        <a:bodyPr/>
        <a:lstStyle/>
        <a:p>
          <a:endParaRPr lang="en-US"/>
        </a:p>
      </dgm:t>
    </dgm:pt>
    <dgm:pt modelId="{C53C5C3E-BC57-425E-832A-DB049AD62DF4}" type="pres">
      <dgm:prSet presAssocID="{04E290C3-4DD6-4C19-ADE6-2BFCB5842EB1}" presName="connTx" presStyleLbl="parChTrans1D2" presStyleIdx="1" presStyleCnt="6"/>
      <dgm:spPr/>
      <dgm:t>
        <a:bodyPr/>
        <a:lstStyle/>
        <a:p>
          <a:endParaRPr lang="en-US"/>
        </a:p>
      </dgm:t>
    </dgm:pt>
    <dgm:pt modelId="{BB163E33-4869-426B-8CF1-77F7C04E9761}" type="pres">
      <dgm:prSet presAssocID="{A431642F-2913-4BDF-986B-7CA21C18AE12}" presName="root2" presStyleCnt="0"/>
      <dgm:spPr/>
    </dgm:pt>
    <dgm:pt modelId="{71185E79-CCFA-492F-937E-511892906C62}" type="pres">
      <dgm:prSet presAssocID="{A431642F-2913-4BDF-986B-7CA21C18AE12}" presName="LevelTwoTextNode" presStyleLbl="node2" presStyleIdx="1" presStyleCnt="6" custScaleX="152867">
        <dgm:presLayoutVars>
          <dgm:chPref val="3"/>
        </dgm:presLayoutVars>
      </dgm:prSet>
      <dgm:spPr/>
      <dgm:t>
        <a:bodyPr/>
        <a:lstStyle/>
        <a:p>
          <a:endParaRPr lang="en-US"/>
        </a:p>
      </dgm:t>
    </dgm:pt>
    <dgm:pt modelId="{0363FD5B-42D3-4A53-B25C-7C1D54A5D711}" type="pres">
      <dgm:prSet presAssocID="{A431642F-2913-4BDF-986B-7CA21C18AE12}" presName="level3hierChild" presStyleCnt="0"/>
      <dgm:spPr/>
    </dgm:pt>
    <dgm:pt modelId="{D5B92A33-366C-4C80-922A-3D0DB3AF8A2C}" type="pres">
      <dgm:prSet presAssocID="{AE125DBB-0140-49D6-A328-EB6562CBE42C}" presName="conn2-1" presStyleLbl="parChTrans1D2" presStyleIdx="2" presStyleCnt="6"/>
      <dgm:spPr/>
      <dgm:t>
        <a:bodyPr/>
        <a:lstStyle/>
        <a:p>
          <a:endParaRPr lang="en-US"/>
        </a:p>
      </dgm:t>
    </dgm:pt>
    <dgm:pt modelId="{53EA7A0B-EB7C-43D1-9790-96B4B87D8A9C}" type="pres">
      <dgm:prSet presAssocID="{AE125DBB-0140-49D6-A328-EB6562CBE42C}" presName="connTx" presStyleLbl="parChTrans1D2" presStyleIdx="2" presStyleCnt="6"/>
      <dgm:spPr/>
      <dgm:t>
        <a:bodyPr/>
        <a:lstStyle/>
        <a:p>
          <a:endParaRPr lang="en-US"/>
        </a:p>
      </dgm:t>
    </dgm:pt>
    <dgm:pt modelId="{8E4EEB77-3CF5-4C44-B3E5-C83FECAD1F87}" type="pres">
      <dgm:prSet presAssocID="{F9A82EE2-D505-45F0-ADD2-66BAF844572E}" presName="root2" presStyleCnt="0"/>
      <dgm:spPr/>
    </dgm:pt>
    <dgm:pt modelId="{A1E6CA95-8F2E-444A-AAA7-B956C029B86C}" type="pres">
      <dgm:prSet presAssocID="{F9A82EE2-D505-45F0-ADD2-66BAF844572E}" presName="LevelTwoTextNode" presStyleLbl="node2" presStyleIdx="2" presStyleCnt="6" custScaleX="154151">
        <dgm:presLayoutVars>
          <dgm:chPref val="3"/>
        </dgm:presLayoutVars>
      </dgm:prSet>
      <dgm:spPr/>
      <dgm:t>
        <a:bodyPr/>
        <a:lstStyle/>
        <a:p>
          <a:endParaRPr lang="en-US"/>
        </a:p>
      </dgm:t>
    </dgm:pt>
    <dgm:pt modelId="{0DD15BA1-8215-410C-B5FC-F09BD96EB8FC}" type="pres">
      <dgm:prSet presAssocID="{F9A82EE2-D505-45F0-ADD2-66BAF844572E}" presName="level3hierChild" presStyleCnt="0"/>
      <dgm:spPr/>
    </dgm:pt>
    <dgm:pt modelId="{BF3E1C84-CB08-4AB1-94B4-4A0DAD748CA4}" type="pres">
      <dgm:prSet presAssocID="{39D632D3-B709-4A5E-BD45-F2722BF3D260}" presName="conn2-1" presStyleLbl="parChTrans1D2" presStyleIdx="3" presStyleCnt="6"/>
      <dgm:spPr/>
      <dgm:t>
        <a:bodyPr/>
        <a:lstStyle/>
        <a:p>
          <a:endParaRPr lang="en-US"/>
        </a:p>
      </dgm:t>
    </dgm:pt>
    <dgm:pt modelId="{9581C5CF-00BF-4245-BB7D-82BD38B224BB}" type="pres">
      <dgm:prSet presAssocID="{39D632D3-B709-4A5E-BD45-F2722BF3D260}" presName="connTx" presStyleLbl="parChTrans1D2" presStyleIdx="3" presStyleCnt="6"/>
      <dgm:spPr/>
      <dgm:t>
        <a:bodyPr/>
        <a:lstStyle/>
        <a:p>
          <a:endParaRPr lang="en-US"/>
        </a:p>
      </dgm:t>
    </dgm:pt>
    <dgm:pt modelId="{BDB256A7-DDE5-4F21-8D03-AA437304C164}" type="pres">
      <dgm:prSet presAssocID="{12BEA0E0-96F3-41B5-B26C-B5DE6671237B}" presName="root2" presStyleCnt="0"/>
      <dgm:spPr/>
    </dgm:pt>
    <dgm:pt modelId="{DB204183-4188-4A88-ACAF-B27AA6ED33E4}" type="pres">
      <dgm:prSet presAssocID="{12BEA0E0-96F3-41B5-B26C-B5DE6671237B}" presName="LevelTwoTextNode" presStyleLbl="node2" presStyleIdx="3" presStyleCnt="6" custScaleX="152867">
        <dgm:presLayoutVars>
          <dgm:chPref val="3"/>
        </dgm:presLayoutVars>
      </dgm:prSet>
      <dgm:spPr/>
      <dgm:t>
        <a:bodyPr/>
        <a:lstStyle/>
        <a:p>
          <a:endParaRPr lang="en-US"/>
        </a:p>
      </dgm:t>
    </dgm:pt>
    <dgm:pt modelId="{3D56FF89-A524-497E-A587-3BF2056BCE7D}" type="pres">
      <dgm:prSet presAssocID="{12BEA0E0-96F3-41B5-B26C-B5DE6671237B}" presName="level3hierChild" presStyleCnt="0"/>
      <dgm:spPr/>
    </dgm:pt>
    <dgm:pt modelId="{74171946-4731-490D-B8FA-961029787609}" type="pres">
      <dgm:prSet presAssocID="{8A5064D4-5C88-4DB7-BBA9-11D7E89B194C}" presName="conn2-1" presStyleLbl="parChTrans1D2" presStyleIdx="4" presStyleCnt="6"/>
      <dgm:spPr/>
      <dgm:t>
        <a:bodyPr/>
        <a:lstStyle/>
        <a:p>
          <a:endParaRPr lang="en-US"/>
        </a:p>
      </dgm:t>
    </dgm:pt>
    <dgm:pt modelId="{D1C53CA5-4A6C-4068-AFA1-AAD79C844EDF}" type="pres">
      <dgm:prSet presAssocID="{8A5064D4-5C88-4DB7-BBA9-11D7E89B194C}" presName="connTx" presStyleLbl="parChTrans1D2" presStyleIdx="4" presStyleCnt="6"/>
      <dgm:spPr/>
      <dgm:t>
        <a:bodyPr/>
        <a:lstStyle/>
        <a:p>
          <a:endParaRPr lang="en-US"/>
        </a:p>
      </dgm:t>
    </dgm:pt>
    <dgm:pt modelId="{3EAD43D6-C9C4-49B3-89F3-5FD847BDC1F6}" type="pres">
      <dgm:prSet presAssocID="{7973DEF5-D627-4DE9-8109-B5E5E1F79FE8}" presName="root2" presStyleCnt="0"/>
      <dgm:spPr/>
    </dgm:pt>
    <dgm:pt modelId="{EC03C910-B486-4857-A0D6-CB7528A48091}" type="pres">
      <dgm:prSet presAssocID="{7973DEF5-D627-4DE9-8109-B5E5E1F79FE8}" presName="LevelTwoTextNode" presStyleLbl="node2" presStyleIdx="4" presStyleCnt="6" custScaleX="153859">
        <dgm:presLayoutVars>
          <dgm:chPref val="3"/>
        </dgm:presLayoutVars>
      </dgm:prSet>
      <dgm:spPr/>
      <dgm:t>
        <a:bodyPr/>
        <a:lstStyle/>
        <a:p>
          <a:endParaRPr lang="en-US"/>
        </a:p>
      </dgm:t>
    </dgm:pt>
    <dgm:pt modelId="{DEA4D8AC-FB7C-42C5-A340-80009D00A9EE}" type="pres">
      <dgm:prSet presAssocID="{7973DEF5-D627-4DE9-8109-B5E5E1F79FE8}" presName="level3hierChild" presStyleCnt="0"/>
      <dgm:spPr/>
    </dgm:pt>
    <dgm:pt modelId="{3EAD0397-7BF8-47C9-AE52-CFFD6B0865AE}" type="pres">
      <dgm:prSet presAssocID="{3430035C-CF33-4314-9723-751181D33ED6}" presName="conn2-1" presStyleLbl="parChTrans1D2" presStyleIdx="5" presStyleCnt="6"/>
      <dgm:spPr/>
      <dgm:t>
        <a:bodyPr/>
        <a:lstStyle/>
        <a:p>
          <a:endParaRPr lang="en-US"/>
        </a:p>
      </dgm:t>
    </dgm:pt>
    <dgm:pt modelId="{68E6E7CB-563C-479B-BBCC-4DC8193FBB57}" type="pres">
      <dgm:prSet presAssocID="{3430035C-CF33-4314-9723-751181D33ED6}" presName="connTx" presStyleLbl="parChTrans1D2" presStyleIdx="5" presStyleCnt="6"/>
      <dgm:spPr/>
      <dgm:t>
        <a:bodyPr/>
        <a:lstStyle/>
        <a:p>
          <a:endParaRPr lang="en-US"/>
        </a:p>
      </dgm:t>
    </dgm:pt>
    <dgm:pt modelId="{DE3F3693-D8B6-4983-8B2B-E6C51CF110EE}" type="pres">
      <dgm:prSet presAssocID="{5931C3B3-A419-4687-945B-AADA169C1108}" presName="root2" presStyleCnt="0"/>
      <dgm:spPr/>
    </dgm:pt>
    <dgm:pt modelId="{A2D4253A-2B35-4B1D-9B5B-EBCEDE93ABA4}" type="pres">
      <dgm:prSet presAssocID="{5931C3B3-A419-4687-945B-AADA169C1108}" presName="LevelTwoTextNode" presStyleLbl="node2" presStyleIdx="5" presStyleCnt="6" custScaleX="153159">
        <dgm:presLayoutVars>
          <dgm:chPref val="3"/>
        </dgm:presLayoutVars>
      </dgm:prSet>
      <dgm:spPr/>
      <dgm:t>
        <a:bodyPr/>
        <a:lstStyle/>
        <a:p>
          <a:endParaRPr lang="en-US"/>
        </a:p>
      </dgm:t>
    </dgm:pt>
    <dgm:pt modelId="{DFAD0F0E-2A81-4E4B-9CE0-8B6473BDE92B}" type="pres">
      <dgm:prSet presAssocID="{5931C3B3-A419-4687-945B-AADA169C1108}" presName="level3hierChild" presStyleCnt="0"/>
      <dgm:spPr/>
    </dgm:pt>
  </dgm:ptLst>
  <dgm:cxnLst>
    <dgm:cxn modelId="{6F52034B-7396-4A2D-9894-D478D8C2B8FF}" type="presOf" srcId="{04E290C3-4DD6-4C19-ADE6-2BFCB5842EB1}" destId="{2E9F405B-5ABF-467C-8CAA-88013019721C}" srcOrd="0" destOrd="0" presId="urn:microsoft.com/office/officeart/2008/layout/HorizontalMultiLevelHierarchy"/>
    <dgm:cxn modelId="{D68D72E5-D8D4-4A08-BF6F-DB0015E24B5A}" type="presOf" srcId="{C153AC13-DC23-41C8-B20D-9FBFDA5D9E8B}" destId="{EA2A98F7-DA44-4C93-8481-E39B85932831}" srcOrd="1" destOrd="0" presId="urn:microsoft.com/office/officeart/2008/layout/HorizontalMultiLevelHierarchy"/>
    <dgm:cxn modelId="{3149F953-500E-444A-8F5A-8CE7EA6D8D24}" srcId="{29E19B60-3B32-4711-9116-A919E4D4F5E3}" destId="{9EFF68FC-40CF-4351-B4E1-C5EAB4E7F358}" srcOrd="0" destOrd="0" parTransId="{ABFFB9EB-B6A8-47B8-B77B-F4CE4C172ED0}" sibTransId="{B230FF54-41C2-45C9-9FC5-CE38C725CCB4}"/>
    <dgm:cxn modelId="{060582E6-2D98-4A98-8328-0A25F6095AFA}" type="presOf" srcId="{3430035C-CF33-4314-9723-751181D33ED6}" destId="{68E6E7CB-563C-479B-BBCC-4DC8193FBB57}" srcOrd="1" destOrd="0" presId="urn:microsoft.com/office/officeart/2008/layout/HorizontalMultiLevelHierarchy"/>
    <dgm:cxn modelId="{E2FA3A82-2374-4184-A304-2BC2DEE36365}" type="presOf" srcId="{39D632D3-B709-4A5E-BD45-F2722BF3D260}" destId="{9581C5CF-00BF-4245-BB7D-82BD38B224BB}" srcOrd="1" destOrd="0" presId="urn:microsoft.com/office/officeart/2008/layout/HorizontalMultiLevelHierarchy"/>
    <dgm:cxn modelId="{0EC22B68-12B6-4FF5-901E-8D8C70DBB9BB}" type="presOf" srcId="{9EFF68FC-40CF-4351-B4E1-C5EAB4E7F358}" destId="{4A2CCF51-743D-4664-993F-91EAB9B760F2}" srcOrd="0" destOrd="0" presId="urn:microsoft.com/office/officeart/2008/layout/HorizontalMultiLevelHierarchy"/>
    <dgm:cxn modelId="{9E191E86-8089-4AE3-A30D-FAAD68CF723B}" type="presOf" srcId="{5931C3B3-A419-4687-945B-AADA169C1108}" destId="{A2D4253A-2B35-4B1D-9B5B-EBCEDE93ABA4}" srcOrd="0" destOrd="0" presId="urn:microsoft.com/office/officeart/2008/layout/HorizontalMultiLevelHierarchy"/>
    <dgm:cxn modelId="{E42B82F1-6407-4DD8-A7F8-C5EE982BF42E}" srcId="{9EFF68FC-40CF-4351-B4E1-C5EAB4E7F358}" destId="{F9A82EE2-D505-45F0-ADD2-66BAF844572E}" srcOrd="2" destOrd="0" parTransId="{AE125DBB-0140-49D6-A328-EB6562CBE42C}" sibTransId="{3A5E0A44-5A93-4DC3-B8DE-417A3F85B291}"/>
    <dgm:cxn modelId="{2AE6D487-47FC-4752-B8C7-F6CB37290724}" type="presOf" srcId="{12BEA0E0-96F3-41B5-B26C-B5DE6671237B}" destId="{DB204183-4188-4A88-ACAF-B27AA6ED33E4}" srcOrd="0" destOrd="0" presId="urn:microsoft.com/office/officeart/2008/layout/HorizontalMultiLevelHierarchy"/>
    <dgm:cxn modelId="{6F697AA8-44AD-4677-BA0F-B54B11DD2A78}" type="presOf" srcId="{AE125DBB-0140-49D6-A328-EB6562CBE42C}" destId="{D5B92A33-366C-4C80-922A-3D0DB3AF8A2C}" srcOrd="0" destOrd="0" presId="urn:microsoft.com/office/officeart/2008/layout/HorizontalMultiLevelHierarchy"/>
    <dgm:cxn modelId="{AD4E6571-59A3-40A1-B42A-F91A27503AA8}" type="presOf" srcId="{3430035C-CF33-4314-9723-751181D33ED6}" destId="{3EAD0397-7BF8-47C9-AE52-CFFD6B0865AE}" srcOrd="0" destOrd="0" presId="urn:microsoft.com/office/officeart/2008/layout/HorizontalMultiLevelHierarchy"/>
    <dgm:cxn modelId="{5E24FF75-729F-4D6F-A640-CFB920221BF6}" srcId="{9EFF68FC-40CF-4351-B4E1-C5EAB4E7F358}" destId="{A431642F-2913-4BDF-986B-7CA21C18AE12}" srcOrd="1" destOrd="0" parTransId="{04E290C3-4DD6-4C19-ADE6-2BFCB5842EB1}" sibTransId="{1EB8FCF0-4A5D-41FA-8AFD-ACB16A5FAAA6}"/>
    <dgm:cxn modelId="{3D2FE2C5-B262-4220-9444-96D5DB7C625F}" srcId="{9EFF68FC-40CF-4351-B4E1-C5EAB4E7F358}" destId="{12BEA0E0-96F3-41B5-B26C-B5DE6671237B}" srcOrd="3" destOrd="0" parTransId="{39D632D3-B709-4A5E-BD45-F2722BF3D260}" sibTransId="{EA487BF3-785C-4150-BD62-5A109E7EA7DE}"/>
    <dgm:cxn modelId="{2F4221EC-A0ED-4438-BEBA-D3055194B4DE}" type="presOf" srcId="{7973DEF5-D627-4DE9-8109-B5E5E1F79FE8}" destId="{EC03C910-B486-4857-A0D6-CB7528A48091}" srcOrd="0" destOrd="0" presId="urn:microsoft.com/office/officeart/2008/layout/HorizontalMultiLevelHierarchy"/>
    <dgm:cxn modelId="{49CE1217-D2E7-4007-B357-E7F8EBCA5483}" srcId="{9EFF68FC-40CF-4351-B4E1-C5EAB4E7F358}" destId="{7973DEF5-D627-4DE9-8109-B5E5E1F79FE8}" srcOrd="4" destOrd="0" parTransId="{8A5064D4-5C88-4DB7-BBA9-11D7E89B194C}" sibTransId="{0501E5FE-C870-4726-9EFA-82729D1EA6DF}"/>
    <dgm:cxn modelId="{7E71E936-38E1-4834-8D74-35C505092160}" type="presOf" srcId="{8A5064D4-5C88-4DB7-BBA9-11D7E89B194C}" destId="{74171946-4731-490D-B8FA-961029787609}" srcOrd="0" destOrd="0" presId="urn:microsoft.com/office/officeart/2008/layout/HorizontalMultiLevelHierarchy"/>
    <dgm:cxn modelId="{3A756F91-F39D-441E-93C4-8ADFD122B1A9}" type="presOf" srcId="{AE125DBB-0140-49D6-A328-EB6562CBE42C}" destId="{53EA7A0B-EB7C-43D1-9790-96B4B87D8A9C}" srcOrd="1" destOrd="0" presId="urn:microsoft.com/office/officeart/2008/layout/HorizontalMultiLevelHierarchy"/>
    <dgm:cxn modelId="{95FD0E32-61A7-44ED-9BD2-5FC5EF6E5484}" type="presOf" srcId="{C153AC13-DC23-41C8-B20D-9FBFDA5D9E8B}" destId="{B7AD410F-A4B4-4BDA-A9EB-7432E51270F8}" srcOrd="0" destOrd="0" presId="urn:microsoft.com/office/officeart/2008/layout/HorizontalMultiLevelHierarchy"/>
    <dgm:cxn modelId="{69E046D4-A8AB-457C-9234-8C070271C0F6}" type="presOf" srcId="{81530670-EEC0-4452-AC28-E1E7E8E6E712}" destId="{50CEBD4F-520C-4030-BDD3-C2094CE6C979}" srcOrd="0" destOrd="0" presId="urn:microsoft.com/office/officeart/2008/layout/HorizontalMultiLevelHierarchy"/>
    <dgm:cxn modelId="{DA370A9D-D164-49BF-9B2E-A0190F0991A9}" type="presOf" srcId="{29E19B60-3B32-4711-9116-A919E4D4F5E3}" destId="{144792B3-9F00-481D-B58C-4A27B2BF063E}" srcOrd="0" destOrd="0" presId="urn:microsoft.com/office/officeart/2008/layout/HorizontalMultiLevelHierarchy"/>
    <dgm:cxn modelId="{9B2C8CB0-E579-4271-8409-FCB6E97B6727}" srcId="{9EFF68FC-40CF-4351-B4E1-C5EAB4E7F358}" destId="{5931C3B3-A419-4687-945B-AADA169C1108}" srcOrd="5" destOrd="0" parTransId="{3430035C-CF33-4314-9723-751181D33ED6}" sibTransId="{89CC7702-C3EE-4EDD-99C8-9600ABBBE87C}"/>
    <dgm:cxn modelId="{082DE6D6-F817-489C-A85F-D8237E881509}" type="presOf" srcId="{A431642F-2913-4BDF-986B-7CA21C18AE12}" destId="{71185E79-CCFA-492F-937E-511892906C62}" srcOrd="0" destOrd="0" presId="urn:microsoft.com/office/officeart/2008/layout/HorizontalMultiLevelHierarchy"/>
    <dgm:cxn modelId="{7B09A284-03B0-49C9-B0BA-26626E059D7C}" type="presOf" srcId="{39D632D3-B709-4A5E-BD45-F2722BF3D260}" destId="{BF3E1C84-CB08-4AB1-94B4-4A0DAD748CA4}" srcOrd="0" destOrd="0" presId="urn:microsoft.com/office/officeart/2008/layout/HorizontalMultiLevelHierarchy"/>
    <dgm:cxn modelId="{6A1951E2-916F-4603-85E8-DD3ED7003900}" type="presOf" srcId="{04E290C3-4DD6-4C19-ADE6-2BFCB5842EB1}" destId="{C53C5C3E-BC57-425E-832A-DB049AD62DF4}" srcOrd="1" destOrd="0" presId="urn:microsoft.com/office/officeart/2008/layout/HorizontalMultiLevelHierarchy"/>
    <dgm:cxn modelId="{88A5796E-30E6-4BC6-9E35-9A738F6167A0}" type="presOf" srcId="{8A5064D4-5C88-4DB7-BBA9-11D7E89B194C}" destId="{D1C53CA5-4A6C-4068-AFA1-AAD79C844EDF}" srcOrd="1" destOrd="0" presId="urn:microsoft.com/office/officeart/2008/layout/HorizontalMultiLevelHierarchy"/>
    <dgm:cxn modelId="{63251BE2-C442-4C5B-B982-2BFF138A873B}" srcId="{9EFF68FC-40CF-4351-B4E1-C5EAB4E7F358}" destId="{81530670-EEC0-4452-AC28-E1E7E8E6E712}" srcOrd="0" destOrd="0" parTransId="{C153AC13-DC23-41C8-B20D-9FBFDA5D9E8B}" sibTransId="{6081B692-16D2-461B-8158-4441F9CA1A49}"/>
    <dgm:cxn modelId="{FE9B15E4-DD76-4AD9-946A-3B2D417C78B9}" type="presOf" srcId="{F9A82EE2-D505-45F0-ADD2-66BAF844572E}" destId="{A1E6CA95-8F2E-444A-AAA7-B956C029B86C}" srcOrd="0" destOrd="0" presId="urn:microsoft.com/office/officeart/2008/layout/HorizontalMultiLevelHierarchy"/>
    <dgm:cxn modelId="{EFD30113-CDE0-4A47-A6EC-59BD821D4E53}" type="presParOf" srcId="{144792B3-9F00-481D-B58C-4A27B2BF063E}" destId="{8278060C-7C91-4341-843C-FB7197E5E885}" srcOrd="0" destOrd="0" presId="urn:microsoft.com/office/officeart/2008/layout/HorizontalMultiLevelHierarchy"/>
    <dgm:cxn modelId="{77552BAE-74B1-442F-B31D-4AC1062731AF}" type="presParOf" srcId="{8278060C-7C91-4341-843C-FB7197E5E885}" destId="{4A2CCF51-743D-4664-993F-91EAB9B760F2}" srcOrd="0" destOrd="0" presId="urn:microsoft.com/office/officeart/2008/layout/HorizontalMultiLevelHierarchy"/>
    <dgm:cxn modelId="{AD757E5A-91D3-44FB-B9D8-4472A50CDB32}" type="presParOf" srcId="{8278060C-7C91-4341-843C-FB7197E5E885}" destId="{DB6D29AA-C189-44AE-BCCD-FC90001880CD}" srcOrd="1" destOrd="0" presId="urn:microsoft.com/office/officeart/2008/layout/HorizontalMultiLevelHierarchy"/>
    <dgm:cxn modelId="{31FD7459-84D0-4CE5-BD07-76EC80661CD3}" type="presParOf" srcId="{DB6D29AA-C189-44AE-BCCD-FC90001880CD}" destId="{B7AD410F-A4B4-4BDA-A9EB-7432E51270F8}" srcOrd="0" destOrd="0" presId="urn:microsoft.com/office/officeart/2008/layout/HorizontalMultiLevelHierarchy"/>
    <dgm:cxn modelId="{887182BE-9CFA-4E30-93DE-1B03D142DAE0}" type="presParOf" srcId="{B7AD410F-A4B4-4BDA-A9EB-7432E51270F8}" destId="{EA2A98F7-DA44-4C93-8481-E39B85932831}" srcOrd="0" destOrd="0" presId="urn:microsoft.com/office/officeart/2008/layout/HorizontalMultiLevelHierarchy"/>
    <dgm:cxn modelId="{6B8DCF39-098B-4526-901A-D15B44E663B7}" type="presParOf" srcId="{DB6D29AA-C189-44AE-BCCD-FC90001880CD}" destId="{0A79319E-F77B-4339-9DB5-09BF11D9A729}" srcOrd="1" destOrd="0" presId="urn:microsoft.com/office/officeart/2008/layout/HorizontalMultiLevelHierarchy"/>
    <dgm:cxn modelId="{B3D180BC-D9E2-4823-8B49-F842FFD121C8}" type="presParOf" srcId="{0A79319E-F77B-4339-9DB5-09BF11D9A729}" destId="{50CEBD4F-520C-4030-BDD3-C2094CE6C979}" srcOrd="0" destOrd="0" presId="urn:microsoft.com/office/officeart/2008/layout/HorizontalMultiLevelHierarchy"/>
    <dgm:cxn modelId="{B38F9B5C-E1F5-49FF-9BA6-F398FB8A4324}" type="presParOf" srcId="{0A79319E-F77B-4339-9DB5-09BF11D9A729}" destId="{1ACB8580-F093-4497-8A5A-E154BED0085E}" srcOrd="1" destOrd="0" presId="urn:microsoft.com/office/officeart/2008/layout/HorizontalMultiLevelHierarchy"/>
    <dgm:cxn modelId="{EB77E52C-2FEE-4A74-B2ED-4C88901B02C2}" type="presParOf" srcId="{DB6D29AA-C189-44AE-BCCD-FC90001880CD}" destId="{2E9F405B-5ABF-467C-8CAA-88013019721C}" srcOrd="2" destOrd="0" presId="urn:microsoft.com/office/officeart/2008/layout/HorizontalMultiLevelHierarchy"/>
    <dgm:cxn modelId="{8C2B0D88-109A-40CB-8C04-2094054B3B30}" type="presParOf" srcId="{2E9F405B-5ABF-467C-8CAA-88013019721C}" destId="{C53C5C3E-BC57-425E-832A-DB049AD62DF4}" srcOrd="0" destOrd="0" presId="urn:microsoft.com/office/officeart/2008/layout/HorizontalMultiLevelHierarchy"/>
    <dgm:cxn modelId="{A7A4ED03-559C-4FF2-A14B-3B4D1D0E1652}" type="presParOf" srcId="{DB6D29AA-C189-44AE-BCCD-FC90001880CD}" destId="{BB163E33-4869-426B-8CF1-77F7C04E9761}" srcOrd="3" destOrd="0" presId="urn:microsoft.com/office/officeart/2008/layout/HorizontalMultiLevelHierarchy"/>
    <dgm:cxn modelId="{4E8ACBE1-A105-4EC8-8F26-8EB2CC2CCA99}" type="presParOf" srcId="{BB163E33-4869-426B-8CF1-77F7C04E9761}" destId="{71185E79-CCFA-492F-937E-511892906C62}" srcOrd="0" destOrd="0" presId="urn:microsoft.com/office/officeart/2008/layout/HorizontalMultiLevelHierarchy"/>
    <dgm:cxn modelId="{64CE1444-F0F3-407E-BB79-A60DCBFC66F7}" type="presParOf" srcId="{BB163E33-4869-426B-8CF1-77F7C04E9761}" destId="{0363FD5B-42D3-4A53-B25C-7C1D54A5D711}" srcOrd="1" destOrd="0" presId="urn:microsoft.com/office/officeart/2008/layout/HorizontalMultiLevelHierarchy"/>
    <dgm:cxn modelId="{05A8EA1C-D262-4F41-BCFE-01A0AAF0B6AC}" type="presParOf" srcId="{DB6D29AA-C189-44AE-BCCD-FC90001880CD}" destId="{D5B92A33-366C-4C80-922A-3D0DB3AF8A2C}" srcOrd="4" destOrd="0" presId="urn:microsoft.com/office/officeart/2008/layout/HorizontalMultiLevelHierarchy"/>
    <dgm:cxn modelId="{0F22D47E-0D2A-470B-B472-833C9640DD76}" type="presParOf" srcId="{D5B92A33-366C-4C80-922A-3D0DB3AF8A2C}" destId="{53EA7A0B-EB7C-43D1-9790-96B4B87D8A9C}" srcOrd="0" destOrd="0" presId="urn:microsoft.com/office/officeart/2008/layout/HorizontalMultiLevelHierarchy"/>
    <dgm:cxn modelId="{84617B01-C8C2-4B59-8D93-77D7AF690AA0}" type="presParOf" srcId="{DB6D29AA-C189-44AE-BCCD-FC90001880CD}" destId="{8E4EEB77-3CF5-4C44-B3E5-C83FECAD1F87}" srcOrd="5" destOrd="0" presId="urn:microsoft.com/office/officeart/2008/layout/HorizontalMultiLevelHierarchy"/>
    <dgm:cxn modelId="{75896D6B-FC7D-4A6D-82E4-9D95BC671225}" type="presParOf" srcId="{8E4EEB77-3CF5-4C44-B3E5-C83FECAD1F87}" destId="{A1E6CA95-8F2E-444A-AAA7-B956C029B86C}" srcOrd="0" destOrd="0" presId="urn:microsoft.com/office/officeart/2008/layout/HorizontalMultiLevelHierarchy"/>
    <dgm:cxn modelId="{24CE19C1-F9D3-4B5C-A46A-15EB3AC64246}" type="presParOf" srcId="{8E4EEB77-3CF5-4C44-B3E5-C83FECAD1F87}" destId="{0DD15BA1-8215-410C-B5FC-F09BD96EB8FC}" srcOrd="1" destOrd="0" presId="urn:microsoft.com/office/officeart/2008/layout/HorizontalMultiLevelHierarchy"/>
    <dgm:cxn modelId="{260E19F7-CA1B-4C91-B397-19234EBE0B3B}" type="presParOf" srcId="{DB6D29AA-C189-44AE-BCCD-FC90001880CD}" destId="{BF3E1C84-CB08-4AB1-94B4-4A0DAD748CA4}" srcOrd="6" destOrd="0" presId="urn:microsoft.com/office/officeart/2008/layout/HorizontalMultiLevelHierarchy"/>
    <dgm:cxn modelId="{17E83B77-A6BD-4652-B8B1-CDC57F4C090A}" type="presParOf" srcId="{BF3E1C84-CB08-4AB1-94B4-4A0DAD748CA4}" destId="{9581C5CF-00BF-4245-BB7D-82BD38B224BB}" srcOrd="0" destOrd="0" presId="urn:microsoft.com/office/officeart/2008/layout/HorizontalMultiLevelHierarchy"/>
    <dgm:cxn modelId="{DB04F9C7-3BCB-4C42-A7B7-1F7605DCC530}" type="presParOf" srcId="{DB6D29AA-C189-44AE-BCCD-FC90001880CD}" destId="{BDB256A7-DDE5-4F21-8D03-AA437304C164}" srcOrd="7" destOrd="0" presId="urn:microsoft.com/office/officeart/2008/layout/HorizontalMultiLevelHierarchy"/>
    <dgm:cxn modelId="{534B547C-D118-4EC0-B7DA-6E07721A38D4}" type="presParOf" srcId="{BDB256A7-DDE5-4F21-8D03-AA437304C164}" destId="{DB204183-4188-4A88-ACAF-B27AA6ED33E4}" srcOrd="0" destOrd="0" presId="urn:microsoft.com/office/officeart/2008/layout/HorizontalMultiLevelHierarchy"/>
    <dgm:cxn modelId="{F31DD93B-1F59-4856-9D09-F53971A978FD}" type="presParOf" srcId="{BDB256A7-DDE5-4F21-8D03-AA437304C164}" destId="{3D56FF89-A524-497E-A587-3BF2056BCE7D}" srcOrd="1" destOrd="0" presId="urn:microsoft.com/office/officeart/2008/layout/HorizontalMultiLevelHierarchy"/>
    <dgm:cxn modelId="{1CB5BF6D-C089-48A8-9B6A-395E021263BC}" type="presParOf" srcId="{DB6D29AA-C189-44AE-BCCD-FC90001880CD}" destId="{74171946-4731-490D-B8FA-961029787609}" srcOrd="8" destOrd="0" presId="urn:microsoft.com/office/officeart/2008/layout/HorizontalMultiLevelHierarchy"/>
    <dgm:cxn modelId="{72D34470-4332-4A74-B5BD-211048D8225D}" type="presParOf" srcId="{74171946-4731-490D-B8FA-961029787609}" destId="{D1C53CA5-4A6C-4068-AFA1-AAD79C844EDF}" srcOrd="0" destOrd="0" presId="urn:microsoft.com/office/officeart/2008/layout/HorizontalMultiLevelHierarchy"/>
    <dgm:cxn modelId="{5B931EA6-185D-42A2-9F8A-767BF47A744D}" type="presParOf" srcId="{DB6D29AA-C189-44AE-BCCD-FC90001880CD}" destId="{3EAD43D6-C9C4-49B3-89F3-5FD847BDC1F6}" srcOrd="9" destOrd="0" presId="urn:microsoft.com/office/officeart/2008/layout/HorizontalMultiLevelHierarchy"/>
    <dgm:cxn modelId="{9116A1FA-9437-4B88-84B9-61ED65AEE235}" type="presParOf" srcId="{3EAD43D6-C9C4-49B3-89F3-5FD847BDC1F6}" destId="{EC03C910-B486-4857-A0D6-CB7528A48091}" srcOrd="0" destOrd="0" presId="urn:microsoft.com/office/officeart/2008/layout/HorizontalMultiLevelHierarchy"/>
    <dgm:cxn modelId="{AB5E69B8-D909-462C-9F7F-A086B5F63D42}" type="presParOf" srcId="{3EAD43D6-C9C4-49B3-89F3-5FD847BDC1F6}" destId="{DEA4D8AC-FB7C-42C5-A340-80009D00A9EE}" srcOrd="1" destOrd="0" presId="urn:microsoft.com/office/officeart/2008/layout/HorizontalMultiLevelHierarchy"/>
    <dgm:cxn modelId="{00B0B38B-A4DA-4249-8701-51CF631894A7}" type="presParOf" srcId="{DB6D29AA-C189-44AE-BCCD-FC90001880CD}" destId="{3EAD0397-7BF8-47C9-AE52-CFFD6B0865AE}" srcOrd="10" destOrd="0" presId="urn:microsoft.com/office/officeart/2008/layout/HorizontalMultiLevelHierarchy"/>
    <dgm:cxn modelId="{22589332-549C-4CEB-9117-DA0E0C78F99F}" type="presParOf" srcId="{3EAD0397-7BF8-47C9-AE52-CFFD6B0865AE}" destId="{68E6E7CB-563C-479B-BBCC-4DC8193FBB57}" srcOrd="0" destOrd="0" presId="urn:microsoft.com/office/officeart/2008/layout/HorizontalMultiLevelHierarchy"/>
    <dgm:cxn modelId="{60741917-5BF3-46ED-BD1A-4359BFA799F7}" type="presParOf" srcId="{DB6D29AA-C189-44AE-BCCD-FC90001880CD}" destId="{DE3F3693-D8B6-4983-8B2B-E6C51CF110EE}" srcOrd="11" destOrd="0" presId="urn:microsoft.com/office/officeart/2008/layout/HorizontalMultiLevelHierarchy"/>
    <dgm:cxn modelId="{1F65AB96-ABC5-4355-8C84-E068372FB683}" type="presParOf" srcId="{DE3F3693-D8B6-4983-8B2B-E6C51CF110EE}" destId="{A2D4253A-2B35-4B1D-9B5B-EBCEDE93ABA4}" srcOrd="0" destOrd="0" presId="urn:microsoft.com/office/officeart/2008/layout/HorizontalMultiLevelHierarchy"/>
    <dgm:cxn modelId="{95226CA6-B17B-4441-9603-9F8068FADFBA}" type="presParOf" srcId="{DE3F3693-D8B6-4983-8B2B-E6C51CF110EE}" destId="{DFAD0F0E-2A81-4E4B-9CE0-8B6473BDE92B}"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493B7DE-1D66-4401-8192-B4A554B6CBEF}" type="doc">
      <dgm:prSet loTypeId="urn:microsoft.com/office/officeart/2009/3/layout/StepUpProcess" loCatId="process" qsTypeId="urn:microsoft.com/office/officeart/2005/8/quickstyle/simple1" qsCatId="simple" csTypeId="urn:microsoft.com/office/officeart/2005/8/colors/colorful2" csCatId="colorful" phldr="1"/>
      <dgm:spPr/>
      <dgm:t>
        <a:bodyPr/>
        <a:lstStyle/>
        <a:p>
          <a:endParaRPr lang="en-US"/>
        </a:p>
      </dgm:t>
    </dgm:pt>
    <dgm:pt modelId="{DB54DC85-86FC-4A61-837C-A0DB12FFA95C}">
      <dgm:prSet phldrT="[Text]"/>
      <dgm:spPr/>
      <dgm:t>
        <a:bodyPr/>
        <a:lstStyle/>
        <a:p>
          <a:r>
            <a:rPr lang="en-US">
              <a:effectLst/>
            </a:rPr>
            <a:t>Diplomas &amp; Certificates (1-2 years)</a:t>
          </a:r>
          <a:endParaRPr lang="en-US"/>
        </a:p>
      </dgm:t>
    </dgm:pt>
    <dgm:pt modelId="{50A36D94-D1D4-4582-AA61-4A9421724875}" type="parTrans" cxnId="{675CE9E5-ADF8-497E-81EC-85C14E0667EB}">
      <dgm:prSet/>
      <dgm:spPr/>
      <dgm:t>
        <a:bodyPr/>
        <a:lstStyle/>
        <a:p>
          <a:endParaRPr lang="en-US"/>
        </a:p>
      </dgm:t>
    </dgm:pt>
    <dgm:pt modelId="{B84C08CE-96A3-4F7C-B53E-69B893DF5063}" type="sibTrans" cxnId="{675CE9E5-ADF8-497E-81EC-85C14E0667EB}">
      <dgm:prSet/>
      <dgm:spPr/>
      <dgm:t>
        <a:bodyPr/>
        <a:lstStyle/>
        <a:p>
          <a:endParaRPr lang="en-US"/>
        </a:p>
      </dgm:t>
    </dgm:pt>
    <dgm:pt modelId="{A90D6B10-6F01-4A95-ADB5-9BF00393FF34}">
      <dgm:prSet phldrT="[Text]"/>
      <dgm:spPr/>
      <dgm:t>
        <a:bodyPr/>
        <a:lstStyle/>
        <a:p>
          <a:r>
            <a:rPr lang="en-US">
              <a:effectLst/>
            </a:rPr>
            <a:t>Associate’s Degree (2  years)</a:t>
          </a:r>
          <a:endParaRPr lang="en-US"/>
        </a:p>
      </dgm:t>
    </dgm:pt>
    <dgm:pt modelId="{9ABE370F-4984-4764-ACC7-DCFDFA95C273}" type="parTrans" cxnId="{A46CC4EB-F4E1-4DDE-B26F-62644559E70D}">
      <dgm:prSet/>
      <dgm:spPr/>
      <dgm:t>
        <a:bodyPr/>
        <a:lstStyle/>
        <a:p>
          <a:endParaRPr lang="en-US"/>
        </a:p>
      </dgm:t>
    </dgm:pt>
    <dgm:pt modelId="{57A83F36-FDC0-4E65-8261-38B6526F58DB}" type="sibTrans" cxnId="{A46CC4EB-F4E1-4DDE-B26F-62644559E70D}">
      <dgm:prSet/>
      <dgm:spPr/>
      <dgm:t>
        <a:bodyPr/>
        <a:lstStyle/>
        <a:p>
          <a:endParaRPr lang="en-US"/>
        </a:p>
      </dgm:t>
    </dgm:pt>
    <dgm:pt modelId="{D22D98EF-D169-4320-A14E-840361276491}">
      <dgm:prSet phldrT="[Text]"/>
      <dgm:spPr/>
      <dgm:t>
        <a:bodyPr/>
        <a:lstStyle/>
        <a:p>
          <a:r>
            <a:rPr lang="en-US">
              <a:effectLst/>
            </a:rPr>
            <a:t>Bachelor’s Degree (4 years +)</a:t>
          </a:r>
          <a:endParaRPr lang="en-US"/>
        </a:p>
      </dgm:t>
    </dgm:pt>
    <dgm:pt modelId="{A8E736BD-D2CA-48D0-B139-F203740A3B0B}" type="parTrans" cxnId="{35F57B29-5DF0-44F7-9EFD-10377BA65270}">
      <dgm:prSet/>
      <dgm:spPr/>
      <dgm:t>
        <a:bodyPr/>
        <a:lstStyle/>
        <a:p>
          <a:endParaRPr lang="en-US"/>
        </a:p>
      </dgm:t>
    </dgm:pt>
    <dgm:pt modelId="{D1F4D6EA-BCBB-4444-80D4-954043007C91}" type="sibTrans" cxnId="{35F57B29-5DF0-44F7-9EFD-10377BA65270}">
      <dgm:prSet/>
      <dgm:spPr/>
      <dgm:t>
        <a:bodyPr/>
        <a:lstStyle/>
        <a:p>
          <a:endParaRPr lang="en-US"/>
        </a:p>
      </dgm:t>
    </dgm:pt>
    <dgm:pt modelId="{24B0B5B4-56CD-4386-8BB1-A3B97E488BF8}">
      <dgm:prSet/>
      <dgm:spPr/>
      <dgm:t>
        <a:bodyPr/>
        <a:lstStyle/>
        <a:p>
          <a:endParaRPr lang="en-US"/>
        </a:p>
      </dgm:t>
    </dgm:pt>
    <dgm:pt modelId="{C0B6FD3B-57D6-49EC-A400-C8A33028D262}" type="parTrans" cxnId="{6A062F17-CDAD-48A2-A392-A951DF91E65A}">
      <dgm:prSet/>
      <dgm:spPr/>
      <dgm:t>
        <a:bodyPr/>
        <a:lstStyle/>
        <a:p>
          <a:endParaRPr lang="en-US"/>
        </a:p>
      </dgm:t>
    </dgm:pt>
    <dgm:pt modelId="{07FAD987-A5D7-451F-9BE4-EA3CFE13EEBC}" type="sibTrans" cxnId="{6A062F17-CDAD-48A2-A392-A951DF91E65A}">
      <dgm:prSet/>
      <dgm:spPr/>
      <dgm:t>
        <a:bodyPr/>
        <a:lstStyle/>
        <a:p>
          <a:endParaRPr lang="en-US"/>
        </a:p>
      </dgm:t>
    </dgm:pt>
    <dgm:pt modelId="{29DC9A7D-166C-4356-AD6C-B4B8D6953C91}">
      <dgm:prSet/>
      <dgm:spPr/>
      <dgm:t>
        <a:bodyPr/>
        <a:lstStyle/>
        <a:p>
          <a:r>
            <a:rPr lang="en-US">
              <a:effectLst/>
            </a:rPr>
            <a:t>Master’s Degree (2 years+)</a:t>
          </a:r>
        </a:p>
      </dgm:t>
    </dgm:pt>
    <dgm:pt modelId="{E9DB8983-9C92-4550-9A23-08960C5ECD1E}" type="parTrans" cxnId="{B7A35E9C-7E63-4DF8-A8D3-FA91AEEAE245}">
      <dgm:prSet/>
      <dgm:spPr/>
      <dgm:t>
        <a:bodyPr/>
        <a:lstStyle/>
        <a:p>
          <a:endParaRPr lang="en-US"/>
        </a:p>
      </dgm:t>
    </dgm:pt>
    <dgm:pt modelId="{16BC1E80-91DF-47A1-997E-708099E178DC}" type="sibTrans" cxnId="{B7A35E9C-7E63-4DF8-A8D3-FA91AEEAE245}">
      <dgm:prSet/>
      <dgm:spPr/>
      <dgm:t>
        <a:bodyPr/>
        <a:lstStyle/>
        <a:p>
          <a:endParaRPr lang="en-US"/>
        </a:p>
      </dgm:t>
    </dgm:pt>
    <dgm:pt modelId="{FA5F274E-054E-4934-9D66-09DD85FE3757}">
      <dgm:prSet/>
      <dgm:spPr/>
      <dgm:t>
        <a:bodyPr/>
        <a:lstStyle/>
        <a:p>
          <a:r>
            <a:rPr lang="en-US">
              <a:effectLst/>
            </a:rPr>
            <a:t>Doctorate Degree (2 years +)</a:t>
          </a:r>
        </a:p>
      </dgm:t>
    </dgm:pt>
    <dgm:pt modelId="{C365C3C2-7B6D-4C56-8DD8-6178AD7085E2}" type="parTrans" cxnId="{6C6380A6-C493-4CDA-88EF-398CA6EE2FB9}">
      <dgm:prSet/>
      <dgm:spPr/>
      <dgm:t>
        <a:bodyPr/>
        <a:lstStyle/>
        <a:p>
          <a:endParaRPr lang="en-US"/>
        </a:p>
      </dgm:t>
    </dgm:pt>
    <dgm:pt modelId="{EB3A6DF1-7943-4400-AEB0-F7B6CEB3F2DC}" type="sibTrans" cxnId="{6C6380A6-C493-4CDA-88EF-398CA6EE2FB9}">
      <dgm:prSet/>
      <dgm:spPr/>
      <dgm:t>
        <a:bodyPr/>
        <a:lstStyle/>
        <a:p>
          <a:endParaRPr lang="en-US"/>
        </a:p>
      </dgm:t>
    </dgm:pt>
    <dgm:pt modelId="{CFAE3A00-EB5E-4AF5-AEE7-36920E6F0E6A}">
      <dgm:prSet/>
      <dgm:spPr/>
      <dgm:t>
        <a:bodyPr/>
        <a:lstStyle/>
        <a:p>
          <a:r>
            <a:rPr lang="en-US" b="0">
              <a:effectLst/>
            </a:rPr>
            <a:t>Professional Degree (2 years +)</a:t>
          </a:r>
          <a:endParaRPr lang="en-US">
            <a:effectLst/>
          </a:endParaRPr>
        </a:p>
      </dgm:t>
    </dgm:pt>
    <dgm:pt modelId="{A5E7C1A7-29B0-46C4-B3F4-21444FEEED19}" type="parTrans" cxnId="{AC8169C2-4A89-47E8-8308-72965D5B0FFB}">
      <dgm:prSet/>
      <dgm:spPr/>
      <dgm:t>
        <a:bodyPr/>
        <a:lstStyle/>
        <a:p>
          <a:endParaRPr lang="en-US"/>
        </a:p>
      </dgm:t>
    </dgm:pt>
    <dgm:pt modelId="{AE540745-044B-4F4F-A477-23407830C80F}" type="sibTrans" cxnId="{AC8169C2-4A89-47E8-8308-72965D5B0FFB}">
      <dgm:prSet/>
      <dgm:spPr/>
      <dgm:t>
        <a:bodyPr/>
        <a:lstStyle/>
        <a:p>
          <a:endParaRPr lang="en-US"/>
        </a:p>
      </dgm:t>
    </dgm:pt>
    <dgm:pt modelId="{63835FD1-2BA6-407B-B6AE-F36B5E457EDA}" type="pres">
      <dgm:prSet presAssocID="{E493B7DE-1D66-4401-8192-B4A554B6CBEF}" presName="rootnode" presStyleCnt="0">
        <dgm:presLayoutVars>
          <dgm:chMax/>
          <dgm:chPref/>
          <dgm:dir/>
          <dgm:animLvl val="lvl"/>
        </dgm:presLayoutVars>
      </dgm:prSet>
      <dgm:spPr/>
      <dgm:t>
        <a:bodyPr/>
        <a:lstStyle/>
        <a:p>
          <a:endParaRPr lang="en-US"/>
        </a:p>
      </dgm:t>
    </dgm:pt>
    <dgm:pt modelId="{7B83CDF8-B47C-4D5F-8869-9A840CC9C36E}" type="pres">
      <dgm:prSet presAssocID="{DB54DC85-86FC-4A61-837C-A0DB12FFA95C}" presName="composite" presStyleCnt="0"/>
      <dgm:spPr/>
    </dgm:pt>
    <dgm:pt modelId="{6904195B-3C55-4146-9E2C-B494ED67C79D}" type="pres">
      <dgm:prSet presAssocID="{DB54DC85-86FC-4A61-837C-A0DB12FFA95C}" presName="LShape" presStyleLbl="alignNode1" presStyleIdx="0" presStyleCnt="13"/>
      <dgm:spPr/>
    </dgm:pt>
    <dgm:pt modelId="{37128497-9D2E-4533-A3FD-D21F9965870B}" type="pres">
      <dgm:prSet presAssocID="{DB54DC85-86FC-4A61-837C-A0DB12FFA95C}" presName="ParentText" presStyleLbl="revTx" presStyleIdx="0" presStyleCnt="7">
        <dgm:presLayoutVars>
          <dgm:chMax val="0"/>
          <dgm:chPref val="0"/>
          <dgm:bulletEnabled val="1"/>
        </dgm:presLayoutVars>
      </dgm:prSet>
      <dgm:spPr/>
      <dgm:t>
        <a:bodyPr/>
        <a:lstStyle/>
        <a:p>
          <a:endParaRPr lang="en-US"/>
        </a:p>
      </dgm:t>
    </dgm:pt>
    <dgm:pt modelId="{70F5FE22-3C44-4C63-BB02-08E523565654}" type="pres">
      <dgm:prSet presAssocID="{DB54DC85-86FC-4A61-837C-A0DB12FFA95C}" presName="Triangle" presStyleLbl="alignNode1" presStyleIdx="1" presStyleCnt="13"/>
      <dgm:spPr/>
    </dgm:pt>
    <dgm:pt modelId="{B2E09E01-4E2A-4778-B0FE-074012A57B23}" type="pres">
      <dgm:prSet presAssocID="{B84C08CE-96A3-4F7C-B53E-69B893DF5063}" presName="sibTrans" presStyleCnt="0"/>
      <dgm:spPr/>
    </dgm:pt>
    <dgm:pt modelId="{E03C520D-EB41-4723-8064-A6443543295D}" type="pres">
      <dgm:prSet presAssocID="{B84C08CE-96A3-4F7C-B53E-69B893DF5063}" presName="space" presStyleCnt="0"/>
      <dgm:spPr/>
    </dgm:pt>
    <dgm:pt modelId="{23041732-EE95-45D1-A826-8F5561B72C52}" type="pres">
      <dgm:prSet presAssocID="{A90D6B10-6F01-4A95-ADB5-9BF00393FF34}" presName="composite" presStyleCnt="0"/>
      <dgm:spPr/>
    </dgm:pt>
    <dgm:pt modelId="{84B29BAB-A392-4028-B6A1-7D9EB7FC6088}" type="pres">
      <dgm:prSet presAssocID="{A90D6B10-6F01-4A95-ADB5-9BF00393FF34}" presName="LShape" presStyleLbl="alignNode1" presStyleIdx="2" presStyleCnt="13"/>
      <dgm:spPr/>
    </dgm:pt>
    <dgm:pt modelId="{9995B0A8-AD70-4B1E-870C-2CF18256BFFF}" type="pres">
      <dgm:prSet presAssocID="{A90D6B10-6F01-4A95-ADB5-9BF00393FF34}" presName="ParentText" presStyleLbl="revTx" presStyleIdx="1" presStyleCnt="7">
        <dgm:presLayoutVars>
          <dgm:chMax val="0"/>
          <dgm:chPref val="0"/>
          <dgm:bulletEnabled val="1"/>
        </dgm:presLayoutVars>
      </dgm:prSet>
      <dgm:spPr/>
      <dgm:t>
        <a:bodyPr/>
        <a:lstStyle/>
        <a:p>
          <a:endParaRPr lang="en-US"/>
        </a:p>
      </dgm:t>
    </dgm:pt>
    <dgm:pt modelId="{98BBA525-17EE-4B39-97A9-F82517131F62}" type="pres">
      <dgm:prSet presAssocID="{A90D6B10-6F01-4A95-ADB5-9BF00393FF34}" presName="Triangle" presStyleLbl="alignNode1" presStyleIdx="3" presStyleCnt="13"/>
      <dgm:spPr/>
    </dgm:pt>
    <dgm:pt modelId="{C55F8630-ED33-42F9-9CF9-7F5B47FCFA4F}" type="pres">
      <dgm:prSet presAssocID="{57A83F36-FDC0-4E65-8261-38B6526F58DB}" presName="sibTrans" presStyleCnt="0"/>
      <dgm:spPr/>
    </dgm:pt>
    <dgm:pt modelId="{6EEDC9BB-90A8-46ED-924C-ECEA02339424}" type="pres">
      <dgm:prSet presAssocID="{57A83F36-FDC0-4E65-8261-38B6526F58DB}" presName="space" presStyleCnt="0"/>
      <dgm:spPr/>
    </dgm:pt>
    <dgm:pt modelId="{16FDC4CB-2CD7-46C1-BF43-035D89BC1411}" type="pres">
      <dgm:prSet presAssocID="{D22D98EF-D169-4320-A14E-840361276491}" presName="composite" presStyleCnt="0"/>
      <dgm:spPr/>
    </dgm:pt>
    <dgm:pt modelId="{E37FD635-8CCC-4797-9BE9-F1AAA57149A7}" type="pres">
      <dgm:prSet presAssocID="{D22D98EF-D169-4320-A14E-840361276491}" presName="LShape" presStyleLbl="alignNode1" presStyleIdx="4" presStyleCnt="13"/>
      <dgm:spPr/>
    </dgm:pt>
    <dgm:pt modelId="{1BBD163B-A410-4DF5-9516-F23B4A97D3B7}" type="pres">
      <dgm:prSet presAssocID="{D22D98EF-D169-4320-A14E-840361276491}" presName="ParentText" presStyleLbl="revTx" presStyleIdx="2" presStyleCnt="7">
        <dgm:presLayoutVars>
          <dgm:chMax val="0"/>
          <dgm:chPref val="0"/>
          <dgm:bulletEnabled val="1"/>
        </dgm:presLayoutVars>
      </dgm:prSet>
      <dgm:spPr/>
      <dgm:t>
        <a:bodyPr/>
        <a:lstStyle/>
        <a:p>
          <a:endParaRPr lang="en-US"/>
        </a:p>
      </dgm:t>
    </dgm:pt>
    <dgm:pt modelId="{D9092F5A-5A33-4FB8-B867-6358CBCC1060}" type="pres">
      <dgm:prSet presAssocID="{D22D98EF-D169-4320-A14E-840361276491}" presName="Triangle" presStyleLbl="alignNode1" presStyleIdx="5" presStyleCnt="13"/>
      <dgm:spPr/>
    </dgm:pt>
    <dgm:pt modelId="{07551A08-CBF2-46AC-851E-83F60A9D152A}" type="pres">
      <dgm:prSet presAssocID="{D1F4D6EA-BCBB-4444-80D4-954043007C91}" presName="sibTrans" presStyleCnt="0"/>
      <dgm:spPr/>
    </dgm:pt>
    <dgm:pt modelId="{1C5B586F-5CCD-43A3-98DA-0EE406BC056E}" type="pres">
      <dgm:prSet presAssocID="{D1F4D6EA-BCBB-4444-80D4-954043007C91}" presName="space" presStyleCnt="0"/>
      <dgm:spPr/>
    </dgm:pt>
    <dgm:pt modelId="{7A359F24-00E8-4942-B6AE-8C470D09626D}" type="pres">
      <dgm:prSet presAssocID="{24B0B5B4-56CD-4386-8BB1-A3B97E488BF8}" presName="composite" presStyleCnt="0"/>
      <dgm:spPr/>
    </dgm:pt>
    <dgm:pt modelId="{5C0C48BE-4F5E-44D1-BF3F-EF9563A9B218}" type="pres">
      <dgm:prSet presAssocID="{24B0B5B4-56CD-4386-8BB1-A3B97E488BF8}" presName="LShape" presStyleLbl="alignNode1" presStyleIdx="6" presStyleCnt="13"/>
      <dgm:spPr/>
    </dgm:pt>
    <dgm:pt modelId="{5AD4ACB7-7578-49D0-A393-4FF9E3BA9E46}" type="pres">
      <dgm:prSet presAssocID="{24B0B5B4-56CD-4386-8BB1-A3B97E488BF8}" presName="ParentText" presStyleLbl="revTx" presStyleIdx="3" presStyleCnt="7">
        <dgm:presLayoutVars>
          <dgm:chMax val="0"/>
          <dgm:chPref val="0"/>
          <dgm:bulletEnabled val="1"/>
        </dgm:presLayoutVars>
      </dgm:prSet>
      <dgm:spPr/>
      <dgm:t>
        <a:bodyPr/>
        <a:lstStyle/>
        <a:p>
          <a:endParaRPr lang="en-US"/>
        </a:p>
      </dgm:t>
    </dgm:pt>
    <dgm:pt modelId="{3CB694D8-9D38-4E56-A778-6C4278968CA7}" type="pres">
      <dgm:prSet presAssocID="{24B0B5B4-56CD-4386-8BB1-A3B97E488BF8}" presName="Triangle" presStyleLbl="alignNode1" presStyleIdx="7" presStyleCnt="13"/>
      <dgm:spPr/>
    </dgm:pt>
    <dgm:pt modelId="{3DEFD21F-8F5D-4AD6-AB36-5A885D6C3CAA}" type="pres">
      <dgm:prSet presAssocID="{07FAD987-A5D7-451F-9BE4-EA3CFE13EEBC}" presName="sibTrans" presStyleCnt="0"/>
      <dgm:spPr/>
    </dgm:pt>
    <dgm:pt modelId="{FDCF0ADD-AE03-4BD1-BEFC-EC21647D0862}" type="pres">
      <dgm:prSet presAssocID="{07FAD987-A5D7-451F-9BE4-EA3CFE13EEBC}" presName="space" presStyleCnt="0"/>
      <dgm:spPr/>
    </dgm:pt>
    <dgm:pt modelId="{A61E851F-820B-4D6C-9A75-81740B18B208}" type="pres">
      <dgm:prSet presAssocID="{29DC9A7D-166C-4356-AD6C-B4B8D6953C91}" presName="composite" presStyleCnt="0"/>
      <dgm:spPr/>
    </dgm:pt>
    <dgm:pt modelId="{E3767823-E233-43AE-8CB6-D0640848FA5E}" type="pres">
      <dgm:prSet presAssocID="{29DC9A7D-166C-4356-AD6C-B4B8D6953C91}" presName="LShape" presStyleLbl="alignNode1" presStyleIdx="8" presStyleCnt="13"/>
      <dgm:spPr/>
    </dgm:pt>
    <dgm:pt modelId="{93C36968-6D53-4B04-85CE-A366579F2A14}" type="pres">
      <dgm:prSet presAssocID="{29DC9A7D-166C-4356-AD6C-B4B8D6953C91}" presName="ParentText" presStyleLbl="revTx" presStyleIdx="4" presStyleCnt="7">
        <dgm:presLayoutVars>
          <dgm:chMax val="0"/>
          <dgm:chPref val="0"/>
          <dgm:bulletEnabled val="1"/>
        </dgm:presLayoutVars>
      </dgm:prSet>
      <dgm:spPr/>
      <dgm:t>
        <a:bodyPr/>
        <a:lstStyle/>
        <a:p>
          <a:endParaRPr lang="en-US"/>
        </a:p>
      </dgm:t>
    </dgm:pt>
    <dgm:pt modelId="{79C574C0-5F1D-4BB4-91F7-5E1B6FF3134D}" type="pres">
      <dgm:prSet presAssocID="{29DC9A7D-166C-4356-AD6C-B4B8D6953C91}" presName="Triangle" presStyleLbl="alignNode1" presStyleIdx="9" presStyleCnt="13"/>
      <dgm:spPr/>
    </dgm:pt>
    <dgm:pt modelId="{F045E47A-122B-4901-AFD8-4E1290C6D83E}" type="pres">
      <dgm:prSet presAssocID="{16BC1E80-91DF-47A1-997E-708099E178DC}" presName="sibTrans" presStyleCnt="0"/>
      <dgm:spPr/>
    </dgm:pt>
    <dgm:pt modelId="{0636DC69-36DA-4D51-AB0B-3D142E44842C}" type="pres">
      <dgm:prSet presAssocID="{16BC1E80-91DF-47A1-997E-708099E178DC}" presName="space" presStyleCnt="0"/>
      <dgm:spPr/>
    </dgm:pt>
    <dgm:pt modelId="{A1C9A927-31BE-41D7-8097-D409A089A020}" type="pres">
      <dgm:prSet presAssocID="{FA5F274E-054E-4934-9D66-09DD85FE3757}" presName="composite" presStyleCnt="0"/>
      <dgm:spPr/>
    </dgm:pt>
    <dgm:pt modelId="{A5A49245-B11B-4BB5-8294-F3A3B18CAB2B}" type="pres">
      <dgm:prSet presAssocID="{FA5F274E-054E-4934-9D66-09DD85FE3757}" presName="LShape" presStyleLbl="alignNode1" presStyleIdx="10" presStyleCnt="13"/>
      <dgm:spPr/>
    </dgm:pt>
    <dgm:pt modelId="{016E9215-4985-41A0-874E-4B5CBDFF40F7}" type="pres">
      <dgm:prSet presAssocID="{FA5F274E-054E-4934-9D66-09DD85FE3757}" presName="ParentText" presStyleLbl="revTx" presStyleIdx="5" presStyleCnt="7">
        <dgm:presLayoutVars>
          <dgm:chMax val="0"/>
          <dgm:chPref val="0"/>
          <dgm:bulletEnabled val="1"/>
        </dgm:presLayoutVars>
      </dgm:prSet>
      <dgm:spPr/>
      <dgm:t>
        <a:bodyPr/>
        <a:lstStyle/>
        <a:p>
          <a:endParaRPr lang="en-US"/>
        </a:p>
      </dgm:t>
    </dgm:pt>
    <dgm:pt modelId="{FC0F4628-C555-419C-8908-96AEAD66F2DB}" type="pres">
      <dgm:prSet presAssocID="{FA5F274E-054E-4934-9D66-09DD85FE3757}" presName="Triangle" presStyleLbl="alignNode1" presStyleIdx="11" presStyleCnt="13"/>
      <dgm:spPr/>
    </dgm:pt>
    <dgm:pt modelId="{FA83FFC4-76DE-43D1-B646-AE660355D165}" type="pres">
      <dgm:prSet presAssocID="{EB3A6DF1-7943-4400-AEB0-F7B6CEB3F2DC}" presName="sibTrans" presStyleCnt="0"/>
      <dgm:spPr/>
    </dgm:pt>
    <dgm:pt modelId="{825F2F5D-DB39-4A74-99BA-0990A9D6FE06}" type="pres">
      <dgm:prSet presAssocID="{EB3A6DF1-7943-4400-AEB0-F7B6CEB3F2DC}" presName="space" presStyleCnt="0"/>
      <dgm:spPr/>
    </dgm:pt>
    <dgm:pt modelId="{767A87A9-40B6-4090-96C1-ADE048761DEE}" type="pres">
      <dgm:prSet presAssocID="{CFAE3A00-EB5E-4AF5-AEE7-36920E6F0E6A}" presName="composite" presStyleCnt="0"/>
      <dgm:spPr/>
    </dgm:pt>
    <dgm:pt modelId="{37D65EC3-7CD4-4F64-AF13-8023C918526F}" type="pres">
      <dgm:prSet presAssocID="{CFAE3A00-EB5E-4AF5-AEE7-36920E6F0E6A}" presName="LShape" presStyleLbl="alignNode1" presStyleIdx="12" presStyleCnt="13"/>
      <dgm:spPr/>
    </dgm:pt>
    <dgm:pt modelId="{66F804C2-8567-49E3-B8B6-913A120F533C}" type="pres">
      <dgm:prSet presAssocID="{CFAE3A00-EB5E-4AF5-AEE7-36920E6F0E6A}" presName="ParentText" presStyleLbl="revTx" presStyleIdx="6" presStyleCnt="7">
        <dgm:presLayoutVars>
          <dgm:chMax val="0"/>
          <dgm:chPref val="0"/>
          <dgm:bulletEnabled val="1"/>
        </dgm:presLayoutVars>
      </dgm:prSet>
      <dgm:spPr/>
      <dgm:t>
        <a:bodyPr/>
        <a:lstStyle/>
        <a:p>
          <a:endParaRPr lang="en-US"/>
        </a:p>
      </dgm:t>
    </dgm:pt>
  </dgm:ptLst>
  <dgm:cxnLst>
    <dgm:cxn modelId="{B7A35E9C-7E63-4DF8-A8D3-FA91AEEAE245}" srcId="{E493B7DE-1D66-4401-8192-B4A554B6CBEF}" destId="{29DC9A7D-166C-4356-AD6C-B4B8D6953C91}" srcOrd="4" destOrd="0" parTransId="{E9DB8983-9C92-4550-9A23-08960C5ECD1E}" sibTransId="{16BC1E80-91DF-47A1-997E-708099E178DC}"/>
    <dgm:cxn modelId="{675CE9E5-ADF8-497E-81EC-85C14E0667EB}" srcId="{E493B7DE-1D66-4401-8192-B4A554B6CBEF}" destId="{DB54DC85-86FC-4A61-837C-A0DB12FFA95C}" srcOrd="0" destOrd="0" parTransId="{50A36D94-D1D4-4582-AA61-4A9421724875}" sibTransId="{B84C08CE-96A3-4F7C-B53E-69B893DF5063}"/>
    <dgm:cxn modelId="{6C6380A6-C493-4CDA-88EF-398CA6EE2FB9}" srcId="{E493B7DE-1D66-4401-8192-B4A554B6CBEF}" destId="{FA5F274E-054E-4934-9D66-09DD85FE3757}" srcOrd="5" destOrd="0" parTransId="{C365C3C2-7B6D-4C56-8DD8-6178AD7085E2}" sibTransId="{EB3A6DF1-7943-4400-AEB0-F7B6CEB3F2DC}"/>
    <dgm:cxn modelId="{6A062F17-CDAD-48A2-A392-A951DF91E65A}" srcId="{E493B7DE-1D66-4401-8192-B4A554B6CBEF}" destId="{24B0B5B4-56CD-4386-8BB1-A3B97E488BF8}" srcOrd="3" destOrd="0" parTransId="{C0B6FD3B-57D6-49EC-A400-C8A33028D262}" sibTransId="{07FAD987-A5D7-451F-9BE4-EA3CFE13EEBC}"/>
    <dgm:cxn modelId="{B3C8AA0E-32FA-45DA-A0AE-C0B6981D7A2C}" type="presOf" srcId="{A90D6B10-6F01-4A95-ADB5-9BF00393FF34}" destId="{9995B0A8-AD70-4B1E-870C-2CF18256BFFF}" srcOrd="0" destOrd="0" presId="urn:microsoft.com/office/officeart/2009/3/layout/StepUpProcess"/>
    <dgm:cxn modelId="{35F57B29-5DF0-44F7-9EFD-10377BA65270}" srcId="{E493B7DE-1D66-4401-8192-B4A554B6CBEF}" destId="{D22D98EF-D169-4320-A14E-840361276491}" srcOrd="2" destOrd="0" parTransId="{A8E736BD-D2CA-48D0-B139-F203740A3B0B}" sibTransId="{D1F4D6EA-BCBB-4444-80D4-954043007C91}"/>
    <dgm:cxn modelId="{77225272-99CE-4D3B-B9CC-00D09BDEA1EB}" type="presOf" srcId="{DB54DC85-86FC-4A61-837C-A0DB12FFA95C}" destId="{37128497-9D2E-4533-A3FD-D21F9965870B}" srcOrd="0" destOrd="0" presId="urn:microsoft.com/office/officeart/2009/3/layout/StepUpProcess"/>
    <dgm:cxn modelId="{A46CC4EB-F4E1-4DDE-B26F-62644559E70D}" srcId="{E493B7DE-1D66-4401-8192-B4A554B6CBEF}" destId="{A90D6B10-6F01-4A95-ADB5-9BF00393FF34}" srcOrd="1" destOrd="0" parTransId="{9ABE370F-4984-4764-ACC7-DCFDFA95C273}" sibTransId="{57A83F36-FDC0-4E65-8261-38B6526F58DB}"/>
    <dgm:cxn modelId="{AC8169C2-4A89-47E8-8308-72965D5B0FFB}" srcId="{E493B7DE-1D66-4401-8192-B4A554B6CBEF}" destId="{CFAE3A00-EB5E-4AF5-AEE7-36920E6F0E6A}" srcOrd="6" destOrd="0" parTransId="{A5E7C1A7-29B0-46C4-B3F4-21444FEEED19}" sibTransId="{AE540745-044B-4F4F-A477-23407830C80F}"/>
    <dgm:cxn modelId="{DB144C43-E444-41B8-A18E-FAC55A2E0587}" type="presOf" srcId="{D22D98EF-D169-4320-A14E-840361276491}" destId="{1BBD163B-A410-4DF5-9516-F23B4A97D3B7}" srcOrd="0" destOrd="0" presId="urn:microsoft.com/office/officeart/2009/3/layout/StepUpProcess"/>
    <dgm:cxn modelId="{6908A77F-ED94-436B-82A4-DA2A13EAE0CB}" type="presOf" srcId="{FA5F274E-054E-4934-9D66-09DD85FE3757}" destId="{016E9215-4985-41A0-874E-4B5CBDFF40F7}" srcOrd="0" destOrd="0" presId="urn:microsoft.com/office/officeart/2009/3/layout/StepUpProcess"/>
    <dgm:cxn modelId="{8FE38FC2-13B9-4CF4-80D4-F9B937AD1248}" type="presOf" srcId="{29DC9A7D-166C-4356-AD6C-B4B8D6953C91}" destId="{93C36968-6D53-4B04-85CE-A366579F2A14}" srcOrd="0" destOrd="0" presId="urn:microsoft.com/office/officeart/2009/3/layout/StepUpProcess"/>
    <dgm:cxn modelId="{EE5FA6A2-915B-4F06-823B-1E3B514CD22D}" type="presOf" srcId="{24B0B5B4-56CD-4386-8BB1-A3B97E488BF8}" destId="{5AD4ACB7-7578-49D0-A393-4FF9E3BA9E46}" srcOrd="0" destOrd="0" presId="urn:microsoft.com/office/officeart/2009/3/layout/StepUpProcess"/>
    <dgm:cxn modelId="{F73C2093-3170-4782-B45F-AA8DDC1BB2F1}" type="presOf" srcId="{E493B7DE-1D66-4401-8192-B4A554B6CBEF}" destId="{63835FD1-2BA6-407B-B6AE-F36B5E457EDA}" srcOrd="0" destOrd="0" presId="urn:microsoft.com/office/officeart/2009/3/layout/StepUpProcess"/>
    <dgm:cxn modelId="{9ABAD8BB-816B-4EC4-A1B8-5850C9528852}" type="presOf" srcId="{CFAE3A00-EB5E-4AF5-AEE7-36920E6F0E6A}" destId="{66F804C2-8567-49E3-B8B6-913A120F533C}" srcOrd="0" destOrd="0" presId="urn:microsoft.com/office/officeart/2009/3/layout/StepUpProcess"/>
    <dgm:cxn modelId="{A75F3493-1CD3-4FCD-9888-497420EC51E8}" type="presParOf" srcId="{63835FD1-2BA6-407B-B6AE-F36B5E457EDA}" destId="{7B83CDF8-B47C-4D5F-8869-9A840CC9C36E}" srcOrd="0" destOrd="0" presId="urn:microsoft.com/office/officeart/2009/3/layout/StepUpProcess"/>
    <dgm:cxn modelId="{CEF9E94E-B865-4CAC-BBF7-3D0CACA80915}" type="presParOf" srcId="{7B83CDF8-B47C-4D5F-8869-9A840CC9C36E}" destId="{6904195B-3C55-4146-9E2C-B494ED67C79D}" srcOrd="0" destOrd="0" presId="urn:microsoft.com/office/officeart/2009/3/layout/StepUpProcess"/>
    <dgm:cxn modelId="{6A8C3E7A-4183-4335-87BE-FB3C22EE15C7}" type="presParOf" srcId="{7B83CDF8-B47C-4D5F-8869-9A840CC9C36E}" destId="{37128497-9D2E-4533-A3FD-D21F9965870B}" srcOrd="1" destOrd="0" presId="urn:microsoft.com/office/officeart/2009/3/layout/StepUpProcess"/>
    <dgm:cxn modelId="{9573F2C0-F342-4B5F-9C8A-5A088816B68F}" type="presParOf" srcId="{7B83CDF8-B47C-4D5F-8869-9A840CC9C36E}" destId="{70F5FE22-3C44-4C63-BB02-08E523565654}" srcOrd="2" destOrd="0" presId="urn:microsoft.com/office/officeart/2009/3/layout/StepUpProcess"/>
    <dgm:cxn modelId="{CFEFC168-99A2-43DF-81CC-9BC1B8DEB7FC}" type="presParOf" srcId="{63835FD1-2BA6-407B-B6AE-F36B5E457EDA}" destId="{B2E09E01-4E2A-4778-B0FE-074012A57B23}" srcOrd="1" destOrd="0" presId="urn:microsoft.com/office/officeart/2009/3/layout/StepUpProcess"/>
    <dgm:cxn modelId="{2C7F4B9D-36DE-43EF-8D18-61BC103BB325}" type="presParOf" srcId="{B2E09E01-4E2A-4778-B0FE-074012A57B23}" destId="{E03C520D-EB41-4723-8064-A6443543295D}" srcOrd="0" destOrd="0" presId="urn:microsoft.com/office/officeart/2009/3/layout/StepUpProcess"/>
    <dgm:cxn modelId="{8EAFFB7F-BFFF-4CBC-BFAE-86E9BCEDA479}" type="presParOf" srcId="{63835FD1-2BA6-407B-B6AE-F36B5E457EDA}" destId="{23041732-EE95-45D1-A826-8F5561B72C52}" srcOrd="2" destOrd="0" presId="urn:microsoft.com/office/officeart/2009/3/layout/StepUpProcess"/>
    <dgm:cxn modelId="{B1CAE4D2-89B7-4FFE-A8E6-B0BD2A882DCA}" type="presParOf" srcId="{23041732-EE95-45D1-A826-8F5561B72C52}" destId="{84B29BAB-A392-4028-B6A1-7D9EB7FC6088}" srcOrd="0" destOrd="0" presId="urn:microsoft.com/office/officeart/2009/3/layout/StepUpProcess"/>
    <dgm:cxn modelId="{989E40C4-B2C4-4521-B3EE-15CB1117AB3E}" type="presParOf" srcId="{23041732-EE95-45D1-A826-8F5561B72C52}" destId="{9995B0A8-AD70-4B1E-870C-2CF18256BFFF}" srcOrd="1" destOrd="0" presId="urn:microsoft.com/office/officeart/2009/3/layout/StepUpProcess"/>
    <dgm:cxn modelId="{6E062938-DDAB-44F6-ADC2-B3AE5C3BC239}" type="presParOf" srcId="{23041732-EE95-45D1-A826-8F5561B72C52}" destId="{98BBA525-17EE-4B39-97A9-F82517131F62}" srcOrd="2" destOrd="0" presId="urn:microsoft.com/office/officeart/2009/3/layout/StepUpProcess"/>
    <dgm:cxn modelId="{8081771B-9CE4-44E9-B358-8047AB574DB0}" type="presParOf" srcId="{63835FD1-2BA6-407B-B6AE-F36B5E457EDA}" destId="{C55F8630-ED33-42F9-9CF9-7F5B47FCFA4F}" srcOrd="3" destOrd="0" presId="urn:microsoft.com/office/officeart/2009/3/layout/StepUpProcess"/>
    <dgm:cxn modelId="{C7FFCEBE-249F-45BA-B27E-0319E30E5F15}" type="presParOf" srcId="{C55F8630-ED33-42F9-9CF9-7F5B47FCFA4F}" destId="{6EEDC9BB-90A8-46ED-924C-ECEA02339424}" srcOrd="0" destOrd="0" presId="urn:microsoft.com/office/officeart/2009/3/layout/StepUpProcess"/>
    <dgm:cxn modelId="{75B785A3-ECAD-44E5-B2AE-3EDA1B4532EB}" type="presParOf" srcId="{63835FD1-2BA6-407B-B6AE-F36B5E457EDA}" destId="{16FDC4CB-2CD7-46C1-BF43-035D89BC1411}" srcOrd="4" destOrd="0" presId="urn:microsoft.com/office/officeart/2009/3/layout/StepUpProcess"/>
    <dgm:cxn modelId="{55F8BAFD-B1AB-4714-9537-D4324D2B82CA}" type="presParOf" srcId="{16FDC4CB-2CD7-46C1-BF43-035D89BC1411}" destId="{E37FD635-8CCC-4797-9BE9-F1AAA57149A7}" srcOrd="0" destOrd="0" presId="urn:microsoft.com/office/officeart/2009/3/layout/StepUpProcess"/>
    <dgm:cxn modelId="{E32938E4-77D8-4F20-84E4-1C92801F141B}" type="presParOf" srcId="{16FDC4CB-2CD7-46C1-BF43-035D89BC1411}" destId="{1BBD163B-A410-4DF5-9516-F23B4A97D3B7}" srcOrd="1" destOrd="0" presId="urn:microsoft.com/office/officeart/2009/3/layout/StepUpProcess"/>
    <dgm:cxn modelId="{AE1CA988-0FFE-4D8A-99A5-EC0972380490}" type="presParOf" srcId="{16FDC4CB-2CD7-46C1-BF43-035D89BC1411}" destId="{D9092F5A-5A33-4FB8-B867-6358CBCC1060}" srcOrd="2" destOrd="0" presId="urn:microsoft.com/office/officeart/2009/3/layout/StepUpProcess"/>
    <dgm:cxn modelId="{87BE4C3B-F5D8-4265-8594-84DAC64DA3C5}" type="presParOf" srcId="{63835FD1-2BA6-407B-B6AE-F36B5E457EDA}" destId="{07551A08-CBF2-46AC-851E-83F60A9D152A}" srcOrd="5" destOrd="0" presId="urn:microsoft.com/office/officeart/2009/3/layout/StepUpProcess"/>
    <dgm:cxn modelId="{0FFDDA1F-6D0D-435C-9E2C-647BC0D5831C}" type="presParOf" srcId="{07551A08-CBF2-46AC-851E-83F60A9D152A}" destId="{1C5B586F-5CCD-43A3-98DA-0EE406BC056E}" srcOrd="0" destOrd="0" presId="urn:microsoft.com/office/officeart/2009/3/layout/StepUpProcess"/>
    <dgm:cxn modelId="{45AF7671-6949-497B-A060-10D3A9D95112}" type="presParOf" srcId="{63835FD1-2BA6-407B-B6AE-F36B5E457EDA}" destId="{7A359F24-00E8-4942-B6AE-8C470D09626D}" srcOrd="6" destOrd="0" presId="urn:microsoft.com/office/officeart/2009/3/layout/StepUpProcess"/>
    <dgm:cxn modelId="{ED0F98C2-7823-4AB5-88CA-6088FF20E532}" type="presParOf" srcId="{7A359F24-00E8-4942-B6AE-8C470D09626D}" destId="{5C0C48BE-4F5E-44D1-BF3F-EF9563A9B218}" srcOrd="0" destOrd="0" presId="urn:microsoft.com/office/officeart/2009/3/layout/StepUpProcess"/>
    <dgm:cxn modelId="{970A886E-E45D-4D5D-B13E-E500A63F6156}" type="presParOf" srcId="{7A359F24-00E8-4942-B6AE-8C470D09626D}" destId="{5AD4ACB7-7578-49D0-A393-4FF9E3BA9E46}" srcOrd="1" destOrd="0" presId="urn:microsoft.com/office/officeart/2009/3/layout/StepUpProcess"/>
    <dgm:cxn modelId="{D2F8176D-98CA-41AF-A908-49812E10274F}" type="presParOf" srcId="{7A359F24-00E8-4942-B6AE-8C470D09626D}" destId="{3CB694D8-9D38-4E56-A778-6C4278968CA7}" srcOrd="2" destOrd="0" presId="urn:microsoft.com/office/officeart/2009/3/layout/StepUpProcess"/>
    <dgm:cxn modelId="{9AE0F378-AD8B-45A3-82CE-73D3D70D2302}" type="presParOf" srcId="{63835FD1-2BA6-407B-B6AE-F36B5E457EDA}" destId="{3DEFD21F-8F5D-4AD6-AB36-5A885D6C3CAA}" srcOrd="7" destOrd="0" presId="urn:microsoft.com/office/officeart/2009/3/layout/StepUpProcess"/>
    <dgm:cxn modelId="{CF6E8A53-E46F-43A4-A878-D9FEAA2E64EF}" type="presParOf" srcId="{3DEFD21F-8F5D-4AD6-AB36-5A885D6C3CAA}" destId="{FDCF0ADD-AE03-4BD1-BEFC-EC21647D0862}" srcOrd="0" destOrd="0" presId="urn:microsoft.com/office/officeart/2009/3/layout/StepUpProcess"/>
    <dgm:cxn modelId="{FD7E805B-E5ED-44FD-8B11-3FC8853C04A2}" type="presParOf" srcId="{63835FD1-2BA6-407B-B6AE-F36B5E457EDA}" destId="{A61E851F-820B-4D6C-9A75-81740B18B208}" srcOrd="8" destOrd="0" presId="urn:microsoft.com/office/officeart/2009/3/layout/StepUpProcess"/>
    <dgm:cxn modelId="{D857F593-C91C-4CC1-817A-05699D15FD1C}" type="presParOf" srcId="{A61E851F-820B-4D6C-9A75-81740B18B208}" destId="{E3767823-E233-43AE-8CB6-D0640848FA5E}" srcOrd="0" destOrd="0" presId="urn:microsoft.com/office/officeart/2009/3/layout/StepUpProcess"/>
    <dgm:cxn modelId="{B1C3FC8F-84B3-463A-9A94-F9C2D1CABF86}" type="presParOf" srcId="{A61E851F-820B-4D6C-9A75-81740B18B208}" destId="{93C36968-6D53-4B04-85CE-A366579F2A14}" srcOrd="1" destOrd="0" presId="urn:microsoft.com/office/officeart/2009/3/layout/StepUpProcess"/>
    <dgm:cxn modelId="{FA21D09C-AAD1-469E-8609-045E3702253A}" type="presParOf" srcId="{A61E851F-820B-4D6C-9A75-81740B18B208}" destId="{79C574C0-5F1D-4BB4-91F7-5E1B6FF3134D}" srcOrd="2" destOrd="0" presId="urn:microsoft.com/office/officeart/2009/3/layout/StepUpProcess"/>
    <dgm:cxn modelId="{3443C283-8D76-4140-B91F-155DA3D5DE22}" type="presParOf" srcId="{63835FD1-2BA6-407B-B6AE-F36B5E457EDA}" destId="{F045E47A-122B-4901-AFD8-4E1290C6D83E}" srcOrd="9" destOrd="0" presId="urn:microsoft.com/office/officeart/2009/3/layout/StepUpProcess"/>
    <dgm:cxn modelId="{78058005-59FE-4F74-A435-306BFFDAFCD6}" type="presParOf" srcId="{F045E47A-122B-4901-AFD8-4E1290C6D83E}" destId="{0636DC69-36DA-4D51-AB0B-3D142E44842C}" srcOrd="0" destOrd="0" presId="urn:microsoft.com/office/officeart/2009/3/layout/StepUpProcess"/>
    <dgm:cxn modelId="{10D21456-C85A-4AFA-8376-D074C5299312}" type="presParOf" srcId="{63835FD1-2BA6-407B-B6AE-F36B5E457EDA}" destId="{A1C9A927-31BE-41D7-8097-D409A089A020}" srcOrd="10" destOrd="0" presId="urn:microsoft.com/office/officeart/2009/3/layout/StepUpProcess"/>
    <dgm:cxn modelId="{2CC50939-4316-4533-B4F5-2E2375B9DEC0}" type="presParOf" srcId="{A1C9A927-31BE-41D7-8097-D409A089A020}" destId="{A5A49245-B11B-4BB5-8294-F3A3B18CAB2B}" srcOrd="0" destOrd="0" presId="urn:microsoft.com/office/officeart/2009/3/layout/StepUpProcess"/>
    <dgm:cxn modelId="{847A6C5A-1E93-46A2-8B99-595687690406}" type="presParOf" srcId="{A1C9A927-31BE-41D7-8097-D409A089A020}" destId="{016E9215-4985-41A0-874E-4B5CBDFF40F7}" srcOrd="1" destOrd="0" presId="urn:microsoft.com/office/officeart/2009/3/layout/StepUpProcess"/>
    <dgm:cxn modelId="{E26AE329-281E-4A73-B63A-2747D791B712}" type="presParOf" srcId="{A1C9A927-31BE-41D7-8097-D409A089A020}" destId="{FC0F4628-C555-419C-8908-96AEAD66F2DB}" srcOrd="2" destOrd="0" presId="urn:microsoft.com/office/officeart/2009/3/layout/StepUpProcess"/>
    <dgm:cxn modelId="{DF82ACE1-3101-403E-BF03-7C6278BCDCA7}" type="presParOf" srcId="{63835FD1-2BA6-407B-B6AE-F36B5E457EDA}" destId="{FA83FFC4-76DE-43D1-B646-AE660355D165}" srcOrd="11" destOrd="0" presId="urn:microsoft.com/office/officeart/2009/3/layout/StepUpProcess"/>
    <dgm:cxn modelId="{37EC0579-13C1-45CC-B92A-786CB500B52F}" type="presParOf" srcId="{FA83FFC4-76DE-43D1-B646-AE660355D165}" destId="{825F2F5D-DB39-4A74-99BA-0990A9D6FE06}" srcOrd="0" destOrd="0" presId="urn:microsoft.com/office/officeart/2009/3/layout/StepUpProcess"/>
    <dgm:cxn modelId="{0ED54183-452E-4C18-90DA-363640A63FF9}" type="presParOf" srcId="{63835FD1-2BA6-407B-B6AE-F36B5E457EDA}" destId="{767A87A9-40B6-4090-96C1-ADE048761DEE}" srcOrd="12" destOrd="0" presId="urn:microsoft.com/office/officeart/2009/3/layout/StepUpProcess"/>
    <dgm:cxn modelId="{E0FFAB3B-9142-40B3-A0BB-908B491DCB36}" type="presParOf" srcId="{767A87A9-40B6-4090-96C1-ADE048761DEE}" destId="{37D65EC3-7CD4-4F64-AF13-8023C918526F}" srcOrd="0" destOrd="0" presId="urn:microsoft.com/office/officeart/2009/3/layout/StepUpProcess"/>
    <dgm:cxn modelId="{82961CBF-7044-4B46-947D-41B558ADEB2A}" type="presParOf" srcId="{767A87A9-40B6-4090-96C1-ADE048761DEE}" destId="{66F804C2-8567-49E3-B8B6-913A120F533C}"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C93186B-6CCC-4D1C-ADE8-C16A723DD11B}" type="doc">
      <dgm:prSet loTypeId="urn:microsoft.com/office/officeart/2005/8/layout/vList3" loCatId="list" qsTypeId="urn:microsoft.com/office/officeart/2005/8/quickstyle/simple1" qsCatId="simple" csTypeId="urn:microsoft.com/office/officeart/2005/8/colors/colorful1" csCatId="colorful" phldr="1"/>
      <dgm:spPr/>
      <dgm:t>
        <a:bodyPr/>
        <a:lstStyle/>
        <a:p>
          <a:endParaRPr lang="en-US"/>
        </a:p>
      </dgm:t>
    </dgm:pt>
    <dgm:pt modelId="{C5F54BFB-BC23-4519-BB02-59285D0AE184}">
      <dgm:prSet phldrT="[Text]"/>
      <dgm:spPr/>
      <dgm:t>
        <a:bodyPr/>
        <a:lstStyle/>
        <a:p>
          <a:r>
            <a:rPr lang="en-US" b="1">
              <a:latin typeface="+mn-lt"/>
            </a:rPr>
            <a:t>54 Campuses in 47 Minnesota communities</a:t>
          </a:r>
          <a:endParaRPr lang="en-US"/>
        </a:p>
      </dgm:t>
    </dgm:pt>
    <dgm:pt modelId="{EB7E6FFC-65A8-4C78-AB5D-ACF63BB790FF}" type="parTrans" cxnId="{10A71B5D-B94D-4FC1-85C3-B899470D5287}">
      <dgm:prSet/>
      <dgm:spPr/>
      <dgm:t>
        <a:bodyPr/>
        <a:lstStyle/>
        <a:p>
          <a:endParaRPr lang="en-US"/>
        </a:p>
      </dgm:t>
    </dgm:pt>
    <dgm:pt modelId="{7AB2B5BC-2D70-4D3D-BD2A-B0214CFC56F9}" type="sibTrans" cxnId="{10A71B5D-B94D-4FC1-85C3-B899470D5287}">
      <dgm:prSet/>
      <dgm:spPr/>
      <dgm:t>
        <a:bodyPr/>
        <a:lstStyle/>
        <a:p>
          <a:endParaRPr lang="en-US"/>
        </a:p>
      </dgm:t>
    </dgm:pt>
    <dgm:pt modelId="{F2861B6A-3B01-4CE8-96F8-1A614610A2B0}">
      <dgm:prSet/>
      <dgm:spPr/>
      <dgm:t>
        <a:bodyPr/>
        <a:lstStyle/>
        <a:p>
          <a:r>
            <a:rPr lang="en-US" b="1">
              <a:latin typeface="+mn-lt"/>
            </a:rPr>
            <a:t>3,700 academic programs </a:t>
          </a:r>
          <a:br>
            <a:rPr lang="en-US" b="1">
              <a:latin typeface="+mn-lt"/>
            </a:rPr>
          </a:br>
          <a:r>
            <a:rPr lang="en-US" b="1">
              <a:latin typeface="+mn-lt"/>
            </a:rPr>
            <a:t>(online and on campus )</a:t>
          </a:r>
        </a:p>
      </dgm:t>
    </dgm:pt>
    <dgm:pt modelId="{B38B9487-2B3E-439D-AB28-BD451665485B}" type="parTrans" cxnId="{E3911C18-E582-4F01-8051-1D39084D852B}">
      <dgm:prSet/>
      <dgm:spPr/>
      <dgm:t>
        <a:bodyPr/>
        <a:lstStyle/>
        <a:p>
          <a:endParaRPr lang="en-US"/>
        </a:p>
      </dgm:t>
    </dgm:pt>
    <dgm:pt modelId="{D92405D8-067A-4DB2-A983-12E433D689A7}" type="sibTrans" cxnId="{E3911C18-E582-4F01-8051-1D39084D852B}">
      <dgm:prSet/>
      <dgm:spPr/>
      <dgm:t>
        <a:bodyPr/>
        <a:lstStyle/>
        <a:p>
          <a:endParaRPr lang="en-US"/>
        </a:p>
      </dgm:t>
    </dgm:pt>
    <dgm:pt modelId="{7494BFFB-36C9-4FA1-930F-0F6AB8DE8EBC}">
      <dgm:prSet/>
      <dgm:spPr>
        <a:solidFill>
          <a:schemeClr val="bg2"/>
        </a:solidFill>
      </dgm:spPr>
      <dgm:t>
        <a:bodyPr/>
        <a:lstStyle/>
        <a:p>
          <a:r>
            <a:rPr lang="en-US" b="1">
              <a:latin typeface="+mn-lt"/>
            </a:rPr>
            <a:t>396,000 students each year</a:t>
          </a:r>
        </a:p>
      </dgm:t>
    </dgm:pt>
    <dgm:pt modelId="{8853D078-590B-4B4C-B40B-921C07698733}" type="parTrans" cxnId="{C61B2FA3-3620-4CD7-826E-A1F8C1AC2A56}">
      <dgm:prSet/>
      <dgm:spPr/>
      <dgm:t>
        <a:bodyPr/>
        <a:lstStyle/>
        <a:p>
          <a:endParaRPr lang="en-US"/>
        </a:p>
      </dgm:t>
    </dgm:pt>
    <dgm:pt modelId="{E9734511-22A8-4C47-A326-5BF5BF774161}" type="sibTrans" cxnId="{C61B2FA3-3620-4CD7-826E-A1F8C1AC2A56}">
      <dgm:prSet/>
      <dgm:spPr/>
      <dgm:t>
        <a:bodyPr/>
        <a:lstStyle/>
        <a:p>
          <a:endParaRPr lang="en-US"/>
        </a:p>
      </dgm:t>
    </dgm:pt>
    <dgm:pt modelId="{AA1C04E3-6B14-4557-B57C-17FA9FF56808}">
      <dgm:prSet phldrT="[Text]"/>
      <dgm:spPr/>
      <dgm:t>
        <a:bodyPr/>
        <a:lstStyle/>
        <a:p>
          <a:r>
            <a:rPr lang="en-US" b="1"/>
            <a:t>30 Colleges</a:t>
          </a:r>
        </a:p>
      </dgm:t>
    </dgm:pt>
    <dgm:pt modelId="{CD4E8327-C491-41B8-B837-2F13482CEC25}" type="parTrans" cxnId="{34C6934B-3090-47AB-BA8C-F6685B9F65AA}">
      <dgm:prSet/>
      <dgm:spPr/>
      <dgm:t>
        <a:bodyPr/>
        <a:lstStyle/>
        <a:p>
          <a:endParaRPr lang="en-US"/>
        </a:p>
      </dgm:t>
    </dgm:pt>
    <dgm:pt modelId="{FEC0CB4F-157A-4CB4-A589-DD84248E0E61}" type="sibTrans" cxnId="{34C6934B-3090-47AB-BA8C-F6685B9F65AA}">
      <dgm:prSet/>
      <dgm:spPr/>
      <dgm:t>
        <a:bodyPr/>
        <a:lstStyle/>
        <a:p>
          <a:endParaRPr lang="en-US"/>
        </a:p>
      </dgm:t>
    </dgm:pt>
    <dgm:pt modelId="{F33F9B66-0573-489A-9AB2-E6FD2971301F}">
      <dgm:prSet phldrT="[Text]"/>
      <dgm:spPr/>
      <dgm:t>
        <a:bodyPr/>
        <a:lstStyle/>
        <a:p>
          <a:r>
            <a:rPr lang="en-US" b="1"/>
            <a:t>7 Universities</a:t>
          </a:r>
        </a:p>
      </dgm:t>
    </dgm:pt>
    <dgm:pt modelId="{B2F8095A-F643-4B11-AF98-475629A12461}" type="parTrans" cxnId="{E60B3F2E-49AC-440F-A291-1EABCBB5EEB2}">
      <dgm:prSet/>
      <dgm:spPr/>
      <dgm:t>
        <a:bodyPr/>
        <a:lstStyle/>
        <a:p>
          <a:endParaRPr lang="en-US"/>
        </a:p>
      </dgm:t>
    </dgm:pt>
    <dgm:pt modelId="{EE6ACCE4-8AEE-4424-A023-95B0043C3FFE}" type="sibTrans" cxnId="{E60B3F2E-49AC-440F-A291-1EABCBB5EEB2}">
      <dgm:prSet/>
      <dgm:spPr/>
      <dgm:t>
        <a:bodyPr/>
        <a:lstStyle/>
        <a:p>
          <a:endParaRPr lang="en-US"/>
        </a:p>
      </dgm:t>
    </dgm:pt>
    <dgm:pt modelId="{DFA756D6-6DE9-47DA-A6F7-F430382FED79}" type="pres">
      <dgm:prSet presAssocID="{DC93186B-6CCC-4D1C-ADE8-C16A723DD11B}" presName="linearFlow" presStyleCnt="0">
        <dgm:presLayoutVars>
          <dgm:dir/>
          <dgm:resizeHandles val="exact"/>
        </dgm:presLayoutVars>
      </dgm:prSet>
      <dgm:spPr/>
      <dgm:t>
        <a:bodyPr/>
        <a:lstStyle/>
        <a:p>
          <a:endParaRPr lang="en-US"/>
        </a:p>
      </dgm:t>
    </dgm:pt>
    <dgm:pt modelId="{52DAF613-E590-4169-B2D8-1CE5F730C080}" type="pres">
      <dgm:prSet presAssocID="{AA1C04E3-6B14-4557-B57C-17FA9FF56808}" presName="composite" presStyleCnt="0"/>
      <dgm:spPr/>
    </dgm:pt>
    <dgm:pt modelId="{8E3A5F0E-A570-41C1-85D3-43E7E28194EA}" type="pres">
      <dgm:prSet presAssocID="{AA1C04E3-6B14-4557-B57C-17FA9FF56808}" presName="imgShp" presStyleLbl="fgImgPlace1" presStyleIdx="0" presStyleCnt="5"/>
      <dgm:spPr/>
    </dgm:pt>
    <dgm:pt modelId="{8B985A2A-76C1-4E04-8842-716A9F73F2CC}" type="pres">
      <dgm:prSet presAssocID="{AA1C04E3-6B14-4557-B57C-17FA9FF56808}" presName="txShp" presStyleLbl="node1" presStyleIdx="0" presStyleCnt="5">
        <dgm:presLayoutVars>
          <dgm:bulletEnabled val="1"/>
        </dgm:presLayoutVars>
      </dgm:prSet>
      <dgm:spPr/>
      <dgm:t>
        <a:bodyPr/>
        <a:lstStyle/>
        <a:p>
          <a:endParaRPr lang="en-US"/>
        </a:p>
      </dgm:t>
    </dgm:pt>
    <dgm:pt modelId="{FF5A657C-2741-4046-9C78-751905DA120D}" type="pres">
      <dgm:prSet presAssocID="{FEC0CB4F-157A-4CB4-A589-DD84248E0E61}" presName="spacing" presStyleCnt="0"/>
      <dgm:spPr/>
    </dgm:pt>
    <dgm:pt modelId="{D842A199-B98C-49F9-9A26-969312B402CD}" type="pres">
      <dgm:prSet presAssocID="{F33F9B66-0573-489A-9AB2-E6FD2971301F}" presName="composite" presStyleCnt="0"/>
      <dgm:spPr/>
    </dgm:pt>
    <dgm:pt modelId="{940932B3-F884-4723-8EB4-C626B2AB0907}" type="pres">
      <dgm:prSet presAssocID="{F33F9B66-0573-489A-9AB2-E6FD2971301F}" presName="imgShp" presStyleLbl="fgImgPlace1" presStyleIdx="1" presStyleCnt="5"/>
      <dgm:spPr/>
    </dgm:pt>
    <dgm:pt modelId="{1196DF7B-EFEA-4246-A823-043B46E0E83E}" type="pres">
      <dgm:prSet presAssocID="{F33F9B66-0573-489A-9AB2-E6FD2971301F}" presName="txShp" presStyleLbl="node1" presStyleIdx="1" presStyleCnt="5">
        <dgm:presLayoutVars>
          <dgm:bulletEnabled val="1"/>
        </dgm:presLayoutVars>
      </dgm:prSet>
      <dgm:spPr/>
      <dgm:t>
        <a:bodyPr/>
        <a:lstStyle/>
        <a:p>
          <a:endParaRPr lang="en-US"/>
        </a:p>
      </dgm:t>
    </dgm:pt>
    <dgm:pt modelId="{82F96F99-2C91-401C-9D25-0F9B9FE4C9F3}" type="pres">
      <dgm:prSet presAssocID="{EE6ACCE4-8AEE-4424-A023-95B0043C3FFE}" presName="spacing" presStyleCnt="0"/>
      <dgm:spPr/>
    </dgm:pt>
    <dgm:pt modelId="{E3102757-18A0-4A09-847D-40A2BC526055}" type="pres">
      <dgm:prSet presAssocID="{C5F54BFB-BC23-4519-BB02-59285D0AE184}" presName="composite" presStyleCnt="0"/>
      <dgm:spPr/>
    </dgm:pt>
    <dgm:pt modelId="{5A48D050-A17D-491C-82AA-14E2AA3415EE}" type="pres">
      <dgm:prSet presAssocID="{C5F54BFB-BC23-4519-BB02-59285D0AE184}" presName="imgShp" presStyleLbl="fgImgPlace1" presStyleIdx="2" presStyleCnt="5"/>
      <dgm:spPr/>
    </dgm:pt>
    <dgm:pt modelId="{0BB226F0-2466-4998-A2D6-C3A921EE57E5}" type="pres">
      <dgm:prSet presAssocID="{C5F54BFB-BC23-4519-BB02-59285D0AE184}" presName="txShp" presStyleLbl="node1" presStyleIdx="2" presStyleCnt="5">
        <dgm:presLayoutVars>
          <dgm:bulletEnabled val="1"/>
        </dgm:presLayoutVars>
      </dgm:prSet>
      <dgm:spPr/>
      <dgm:t>
        <a:bodyPr/>
        <a:lstStyle/>
        <a:p>
          <a:endParaRPr lang="en-US"/>
        </a:p>
      </dgm:t>
    </dgm:pt>
    <dgm:pt modelId="{DD7F0B61-EBB0-457A-90A6-BFDAAF53C5A7}" type="pres">
      <dgm:prSet presAssocID="{7AB2B5BC-2D70-4D3D-BD2A-B0214CFC56F9}" presName="spacing" presStyleCnt="0"/>
      <dgm:spPr/>
    </dgm:pt>
    <dgm:pt modelId="{7BDDF7A6-1D25-44E4-9EC8-219976DC8937}" type="pres">
      <dgm:prSet presAssocID="{F2861B6A-3B01-4CE8-96F8-1A614610A2B0}" presName="composite" presStyleCnt="0"/>
      <dgm:spPr/>
    </dgm:pt>
    <dgm:pt modelId="{1B084854-C1C4-488B-BE1F-419444524B5F}" type="pres">
      <dgm:prSet presAssocID="{F2861B6A-3B01-4CE8-96F8-1A614610A2B0}" presName="imgShp" presStyleLbl="fgImgPlace1" presStyleIdx="3" presStyleCnt="5"/>
      <dgm:spPr/>
    </dgm:pt>
    <dgm:pt modelId="{05E6BC40-983D-49CC-B6AD-FD6AD3C5217E}" type="pres">
      <dgm:prSet presAssocID="{F2861B6A-3B01-4CE8-96F8-1A614610A2B0}" presName="txShp" presStyleLbl="node1" presStyleIdx="3" presStyleCnt="5">
        <dgm:presLayoutVars>
          <dgm:bulletEnabled val="1"/>
        </dgm:presLayoutVars>
      </dgm:prSet>
      <dgm:spPr/>
      <dgm:t>
        <a:bodyPr/>
        <a:lstStyle/>
        <a:p>
          <a:endParaRPr lang="en-US"/>
        </a:p>
      </dgm:t>
    </dgm:pt>
    <dgm:pt modelId="{3BAEF6B4-C8D9-4A05-88CF-C31A157EBF67}" type="pres">
      <dgm:prSet presAssocID="{D92405D8-067A-4DB2-A983-12E433D689A7}" presName="spacing" presStyleCnt="0"/>
      <dgm:spPr/>
    </dgm:pt>
    <dgm:pt modelId="{98450CCA-AD68-4DAF-AD32-766C3CEF8F16}" type="pres">
      <dgm:prSet presAssocID="{7494BFFB-36C9-4FA1-930F-0F6AB8DE8EBC}" presName="composite" presStyleCnt="0"/>
      <dgm:spPr/>
    </dgm:pt>
    <dgm:pt modelId="{ED5DC530-62BD-4B81-836F-3B321627F48A}" type="pres">
      <dgm:prSet presAssocID="{7494BFFB-36C9-4FA1-930F-0F6AB8DE8EBC}" presName="imgShp" presStyleLbl="fgImgPlace1" presStyleIdx="4" presStyleCnt="5"/>
      <dgm:spPr>
        <a:solidFill>
          <a:schemeClr val="bg2">
            <a:lumMod val="20000"/>
            <a:lumOff val="80000"/>
          </a:schemeClr>
        </a:solidFill>
      </dgm:spPr>
    </dgm:pt>
    <dgm:pt modelId="{D9285A5D-7E8F-418C-AA90-E85472053CEE}" type="pres">
      <dgm:prSet presAssocID="{7494BFFB-36C9-4FA1-930F-0F6AB8DE8EBC}" presName="txShp" presStyleLbl="node1" presStyleIdx="4" presStyleCnt="5">
        <dgm:presLayoutVars>
          <dgm:bulletEnabled val="1"/>
        </dgm:presLayoutVars>
      </dgm:prSet>
      <dgm:spPr/>
      <dgm:t>
        <a:bodyPr/>
        <a:lstStyle/>
        <a:p>
          <a:endParaRPr lang="en-US"/>
        </a:p>
      </dgm:t>
    </dgm:pt>
  </dgm:ptLst>
  <dgm:cxnLst>
    <dgm:cxn modelId="{73CCB601-9C5C-44CD-A94B-42E1F539FE51}" type="presOf" srcId="{AA1C04E3-6B14-4557-B57C-17FA9FF56808}" destId="{8B985A2A-76C1-4E04-8842-716A9F73F2CC}" srcOrd="0" destOrd="0" presId="urn:microsoft.com/office/officeart/2005/8/layout/vList3"/>
    <dgm:cxn modelId="{C61B2FA3-3620-4CD7-826E-A1F8C1AC2A56}" srcId="{DC93186B-6CCC-4D1C-ADE8-C16A723DD11B}" destId="{7494BFFB-36C9-4FA1-930F-0F6AB8DE8EBC}" srcOrd="4" destOrd="0" parTransId="{8853D078-590B-4B4C-B40B-921C07698733}" sibTransId="{E9734511-22A8-4C47-A326-5BF5BF774161}"/>
    <dgm:cxn modelId="{E60B3F2E-49AC-440F-A291-1EABCBB5EEB2}" srcId="{DC93186B-6CCC-4D1C-ADE8-C16A723DD11B}" destId="{F33F9B66-0573-489A-9AB2-E6FD2971301F}" srcOrd="1" destOrd="0" parTransId="{B2F8095A-F643-4B11-AF98-475629A12461}" sibTransId="{EE6ACCE4-8AEE-4424-A023-95B0043C3FFE}"/>
    <dgm:cxn modelId="{5F696833-A20D-4645-81A9-33E2514B4B85}" type="presOf" srcId="{7494BFFB-36C9-4FA1-930F-0F6AB8DE8EBC}" destId="{D9285A5D-7E8F-418C-AA90-E85472053CEE}" srcOrd="0" destOrd="0" presId="urn:microsoft.com/office/officeart/2005/8/layout/vList3"/>
    <dgm:cxn modelId="{10A71B5D-B94D-4FC1-85C3-B899470D5287}" srcId="{DC93186B-6CCC-4D1C-ADE8-C16A723DD11B}" destId="{C5F54BFB-BC23-4519-BB02-59285D0AE184}" srcOrd="2" destOrd="0" parTransId="{EB7E6FFC-65A8-4C78-AB5D-ACF63BB790FF}" sibTransId="{7AB2B5BC-2D70-4D3D-BD2A-B0214CFC56F9}"/>
    <dgm:cxn modelId="{E3911C18-E582-4F01-8051-1D39084D852B}" srcId="{DC93186B-6CCC-4D1C-ADE8-C16A723DD11B}" destId="{F2861B6A-3B01-4CE8-96F8-1A614610A2B0}" srcOrd="3" destOrd="0" parTransId="{B38B9487-2B3E-439D-AB28-BD451665485B}" sibTransId="{D92405D8-067A-4DB2-A983-12E433D689A7}"/>
    <dgm:cxn modelId="{33DA9348-09AD-49D1-84B3-64ACBF0BFD12}" type="presOf" srcId="{F33F9B66-0573-489A-9AB2-E6FD2971301F}" destId="{1196DF7B-EFEA-4246-A823-043B46E0E83E}" srcOrd="0" destOrd="0" presId="urn:microsoft.com/office/officeart/2005/8/layout/vList3"/>
    <dgm:cxn modelId="{C203F3F8-1DE9-415C-8873-F65EF5DD5956}" type="presOf" srcId="{DC93186B-6CCC-4D1C-ADE8-C16A723DD11B}" destId="{DFA756D6-6DE9-47DA-A6F7-F430382FED79}" srcOrd="0" destOrd="0" presId="urn:microsoft.com/office/officeart/2005/8/layout/vList3"/>
    <dgm:cxn modelId="{34C6934B-3090-47AB-BA8C-F6685B9F65AA}" srcId="{DC93186B-6CCC-4D1C-ADE8-C16A723DD11B}" destId="{AA1C04E3-6B14-4557-B57C-17FA9FF56808}" srcOrd="0" destOrd="0" parTransId="{CD4E8327-C491-41B8-B837-2F13482CEC25}" sibTransId="{FEC0CB4F-157A-4CB4-A589-DD84248E0E61}"/>
    <dgm:cxn modelId="{AB9AEA2F-929A-4D25-AB8C-DD3BB78DADFF}" type="presOf" srcId="{C5F54BFB-BC23-4519-BB02-59285D0AE184}" destId="{0BB226F0-2466-4998-A2D6-C3A921EE57E5}" srcOrd="0" destOrd="0" presId="urn:microsoft.com/office/officeart/2005/8/layout/vList3"/>
    <dgm:cxn modelId="{B976E452-3357-46C9-B666-9977D24DE8AB}" type="presOf" srcId="{F2861B6A-3B01-4CE8-96F8-1A614610A2B0}" destId="{05E6BC40-983D-49CC-B6AD-FD6AD3C5217E}" srcOrd="0" destOrd="0" presId="urn:microsoft.com/office/officeart/2005/8/layout/vList3"/>
    <dgm:cxn modelId="{1B56A1D6-57A2-4350-A193-17D72CD5AE3B}" type="presParOf" srcId="{DFA756D6-6DE9-47DA-A6F7-F430382FED79}" destId="{52DAF613-E590-4169-B2D8-1CE5F730C080}" srcOrd="0" destOrd="0" presId="urn:microsoft.com/office/officeart/2005/8/layout/vList3"/>
    <dgm:cxn modelId="{6234E3BF-6D40-4C44-B58E-2AB36EADCD5B}" type="presParOf" srcId="{52DAF613-E590-4169-B2D8-1CE5F730C080}" destId="{8E3A5F0E-A570-41C1-85D3-43E7E28194EA}" srcOrd="0" destOrd="0" presId="urn:microsoft.com/office/officeart/2005/8/layout/vList3"/>
    <dgm:cxn modelId="{3F482781-36A9-4E97-B305-216FF7F99E44}" type="presParOf" srcId="{52DAF613-E590-4169-B2D8-1CE5F730C080}" destId="{8B985A2A-76C1-4E04-8842-716A9F73F2CC}" srcOrd="1" destOrd="0" presId="urn:microsoft.com/office/officeart/2005/8/layout/vList3"/>
    <dgm:cxn modelId="{CAE2B3B6-D610-49F7-A233-A2B07E0205C6}" type="presParOf" srcId="{DFA756D6-6DE9-47DA-A6F7-F430382FED79}" destId="{FF5A657C-2741-4046-9C78-751905DA120D}" srcOrd="1" destOrd="0" presId="urn:microsoft.com/office/officeart/2005/8/layout/vList3"/>
    <dgm:cxn modelId="{C4DAF163-7D2B-48C9-9B74-FC6871CAE301}" type="presParOf" srcId="{DFA756D6-6DE9-47DA-A6F7-F430382FED79}" destId="{D842A199-B98C-49F9-9A26-969312B402CD}" srcOrd="2" destOrd="0" presId="urn:microsoft.com/office/officeart/2005/8/layout/vList3"/>
    <dgm:cxn modelId="{C55CE9E2-A659-4299-87E3-F05938866089}" type="presParOf" srcId="{D842A199-B98C-49F9-9A26-969312B402CD}" destId="{940932B3-F884-4723-8EB4-C626B2AB0907}" srcOrd="0" destOrd="0" presId="urn:microsoft.com/office/officeart/2005/8/layout/vList3"/>
    <dgm:cxn modelId="{70FEC9EB-43F0-47CD-A3A9-F305A35570F9}" type="presParOf" srcId="{D842A199-B98C-49F9-9A26-969312B402CD}" destId="{1196DF7B-EFEA-4246-A823-043B46E0E83E}" srcOrd="1" destOrd="0" presId="urn:microsoft.com/office/officeart/2005/8/layout/vList3"/>
    <dgm:cxn modelId="{734427D6-8DAE-4BF8-89C4-97430967D5E7}" type="presParOf" srcId="{DFA756D6-6DE9-47DA-A6F7-F430382FED79}" destId="{82F96F99-2C91-401C-9D25-0F9B9FE4C9F3}" srcOrd="3" destOrd="0" presId="urn:microsoft.com/office/officeart/2005/8/layout/vList3"/>
    <dgm:cxn modelId="{1EAB2BAA-8BCD-4042-9ABD-D84B18805530}" type="presParOf" srcId="{DFA756D6-6DE9-47DA-A6F7-F430382FED79}" destId="{E3102757-18A0-4A09-847D-40A2BC526055}" srcOrd="4" destOrd="0" presId="urn:microsoft.com/office/officeart/2005/8/layout/vList3"/>
    <dgm:cxn modelId="{63933B96-FA3D-4049-B1C9-1BCE801A98D4}" type="presParOf" srcId="{E3102757-18A0-4A09-847D-40A2BC526055}" destId="{5A48D050-A17D-491C-82AA-14E2AA3415EE}" srcOrd="0" destOrd="0" presId="urn:microsoft.com/office/officeart/2005/8/layout/vList3"/>
    <dgm:cxn modelId="{62EDB5B2-6E73-468C-ADF3-470DC6C64BFA}" type="presParOf" srcId="{E3102757-18A0-4A09-847D-40A2BC526055}" destId="{0BB226F0-2466-4998-A2D6-C3A921EE57E5}" srcOrd="1" destOrd="0" presId="urn:microsoft.com/office/officeart/2005/8/layout/vList3"/>
    <dgm:cxn modelId="{22F44A5B-8EDF-46AD-8662-B3A1235DFF4C}" type="presParOf" srcId="{DFA756D6-6DE9-47DA-A6F7-F430382FED79}" destId="{DD7F0B61-EBB0-457A-90A6-BFDAAF53C5A7}" srcOrd="5" destOrd="0" presId="urn:microsoft.com/office/officeart/2005/8/layout/vList3"/>
    <dgm:cxn modelId="{148294DD-6B27-44A4-8FC7-184039E3C08C}" type="presParOf" srcId="{DFA756D6-6DE9-47DA-A6F7-F430382FED79}" destId="{7BDDF7A6-1D25-44E4-9EC8-219976DC8937}" srcOrd="6" destOrd="0" presId="urn:microsoft.com/office/officeart/2005/8/layout/vList3"/>
    <dgm:cxn modelId="{6CFB4500-92D0-4216-943A-7DA4C3984585}" type="presParOf" srcId="{7BDDF7A6-1D25-44E4-9EC8-219976DC8937}" destId="{1B084854-C1C4-488B-BE1F-419444524B5F}" srcOrd="0" destOrd="0" presId="urn:microsoft.com/office/officeart/2005/8/layout/vList3"/>
    <dgm:cxn modelId="{71302733-4F58-4113-9ABE-D1C644426AA6}" type="presParOf" srcId="{7BDDF7A6-1D25-44E4-9EC8-219976DC8937}" destId="{05E6BC40-983D-49CC-B6AD-FD6AD3C5217E}" srcOrd="1" destOrd="0" presId="urn:microsoft.com/office/officeart/2005/8/layout/vList3"/>
    <dgm:cxn modelId="{D2106C31-8B53-4321-ABE0-3ADDDD6952FD}" type="presParOf" srcId="{DFA756D6-6DE9-47DA-A6F7-F430382FED79}" destId="{3BAEF6B4-C8D9-4A05-88CF-C31A157EBF67}" srcOrd="7" destOrd="0" presId="urn:microsoft.com/office/officeart/2005/8/layout/vList3"/>
    <dgm:cxn modelId="{D0567E73-37BF-45F2-8F6B-F8AA6EC5B9EB}" type="presParOf" srcId="{DFA756D6-6DE9-47DA-A6F7-F430382FED79}" destId="{98450CCA-AD68-4DAF-AD32-766C3CEF8F16}" srcOrd="8" destOrd="0" presId="urn:microsoft.com/office/officeart/2005/8/layout/vList3"/>
    <dgm:cxn modelId="{91E19CD8-3D1A-4CDC-A67E-30A4082B38D0}" type="presParOf" srcId="{98450CCA-AD68-4DAF-AD32-766C3CEF8F16}" destId="{ED5DC530-62BD-4B81-836F-3B321627F48A}" srcOrd="0" destOrd="0" presId="urn:microsoft.com/office/officeart/2005/8/layout/vList3"/>
    <dgm:cxn modelId="{A9D3C498-9B56-4CC3-B317-3F50EA9D4448}" type="presParOf" srcId="{98450CCA-AD68-4DAF-AD32-766C3CEF8F16}" destId="{D9285A5D-7E8F-418C-AA90-E85472053CEE}"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10BB57-4EF5-4EC4-91AE-CA6D52475E8E}">
      <dsp:nvSpPr>
        <dsp:cNvPr id="0" name=""/>
        <dsp:cNvSpPr/>
      </dsp:nvSpPr>
      <dsp:spPr>
        <a:xfrm>
          <a:off x="-4651809" y="-713145"/>
          <a:ext cx="5541091" cy="5541091"/>
        </a:xfrm>
        <a:prstGeom prst="blockArc">
          <a:avLst>
            <a:gd name="adj1" fmla="val 18900000"/>
            <a:gd name="adj2" fmla="val 2700000"/>
            <a:gd name="adj3" fmla="val 390"/>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388822-241F-40FC-9C37-61E0E857C238}">
      <dsp:nvSpPr>
        <dsp:cNvPr id="0" name=""/>
        <dsp:cNvSpPr/>
      </dsp:nvSpPr>
      <dsp:spPr>
        <a:xfrm>
          <a:off x="465767" y="316345"/>
          <a:ext cx="6945843" cy="63302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2460" tIns="83820" rIns="83820" bIns="83820" numCol="1" spcCol="1270" anchor="ctr" anchorCtr="0">
          <a:noAutofit/>
        </a:bodyPr>
        <a:lstStyle/>
        <a:p>
          <a:pPr lvl="0" algn="l" defTabSz="1466850">
            <a:lnSpc>
              <a:spcPct val="90000"/>
            </a:lnSpc>
            <a:spcBef>
              <a:spcPct val="0"/>
            </a:spcBef>
            <a:spcAft>
              <a:spcPct val="35000"/>
            </a:spcAft>
          </a:pPr>
          <a:r>
            <a:rPr lang="en-US" sz="3300" kern="1200"/>
            <a:t>Community College</a:t>
          </a:r>
        </a:p>
      </dsp:txBody>
      <dsp:txXfrm>
        <a:off x="465767" y="316345"/>
        <a:ext cx="6945843" cy="633020"/>
      </dsp:txXfrm>
    </dsp:sp>
    <dsp:sp modelId="{7EEDD6F6-4875-4FC5-95F4-25DE7266C58D}">
      <dsp:nvSpPr>
        <dsp:cNvPr id="0" name=""/>
        <dsp:cNvSpPr/>
      </dsp:nvSpPr>
      <dsp:spPr>
        <a:xfrm>
          <a:off x="70129" y="237218"/>
          <a:ext cx="791276" cy="791276"/>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4CBD6A9-F16B-47A4-955F-CE20024B3213}">
      <dsp:nvSpPr>
        <dsp:cNvPr id="0" name=""/>
        <dsp:cNvSpPr/>
      </dsp:nvSpPr>
      <dsp:spPr>
        <a:xfrm>
          <a:off x="828693" y="1266041"/>
          <a:ext cx="6582918" cy="63302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2460" tIns="83820" rIns="83820" bIns="83820" numCol="1" spcCol="1270" anchor="ctr" anchorCtr="0">
          <a:noAutofit/>
        </a:bodyPr>
        <a:lstStyle/>
        <a:p>
          <a:pPr lvl="0" algn="l" defTabSz="1466850">
            <a:lnSpc>
              <a:spcPct val="90000"/>
            </a:lnSpc>
            <a:spcBef>
              <a:spcPct val="0"/>
            </a:spcBef>
            <a:spcAft>
              <a:spcPct val="35000"/>
            </a:spcAft>
          </a:pPr>
          <a:r>
            <a:rPr lang="en-US" sz="3300" kern="1200"/>
            <a:t>Technical College</a:t>
          </a:r>
        </a:p>
      </dsp:txBody>
      <dsp:txXfrm>
        <a:off x="828693" y="1266041"/>
        <a:ext cx="6582918" cy="633020"/>
      </dsp:txXfrm>
    </dsp:sp>
    <dsp:sp modelId="{2A5E50FF-8AAD-4387-876C-49DC3A2B7917}">
      <dsp:nvSpPr>
        <dsp:cNvPr id="0" name=""/>
        <dsp:cNvSpPr/>
      </dsp:nvSpPr>
      <dsp:spPr>
        <a:xfrm>
          <a:off x="433055" y="1186914"/>
          <a:ext cx="791276" cy="791276"/>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A82BD9-DFD9-4746-A139-0CAAECAF6091}">
      <dsp:nvSpPr>
        <dsp:cNvPr id="0" name=""/>
        <dsp:cNvSpPr/>
      </dsp:nvSpPr>
      <dsp:spPr>
        <a:xfrm>
          <a:off x="828693" y="2215737"/>
          <a:ext cx="6582918" cy="63302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2460" tIns="83820" rIns="83820" bIns="83820" numCol="1" spcCol="1270" anchor="ctr" anchorCtr="0">
          <a:noAutofit/>
        </a:bodyPr>
        <a:lstStyle/>
        <a:p>
          <a:pPr lvl="0" algn="l" defTabSz="1466850">
            <a:lnSpc>
              <a:spcPct val="90000"/>
            </a:lnSpc>
            <a:spcBef>
              <a:spcPct val="0"/>
            </a:spcBef>
            <a:spcAft>
              <a:spcPct val="35000"/>
            </a:spcAft>
          </a:pPr>
          <a:r>
            <a:rPr lang="en-US" sz="3300" kern="1200"/>
            <a:t>Community and Technical College</a:t>
          </a:r>
        </a:p>
      </dsp:txBody>
      <dsp:txXfrm>
        <a:off x="828693" y="2215737"/>
        <a:ext cx="6582918" cy="633020"/>
      </dsp:txXfrm>
    </dsp:sp>
    <dsp:sp modelId="{7A2A5730-F493-46AE-BCB8-DD5D51BD7AFF}">
      <dsp:nvSpPr>
        <dsp:cNvPr id="0" name=""/>
        <dsp:cNvSpPr/>
      </dsp:nvSpPr>
      <dsp:spPr>
        <a:xfrm>
          <a:off x="433055" y="2136609"/>
          <a:ext cx="791276" cy="791276"/>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97EA28E-5379-4C1F-A1CF-DCF6FE55C1DA}">
      <dsp:nvSpPr>
        <dsp:cNvPr id="0" name=""/>
        <dsp:cNvSpPr/>
      </dsp:nvSpPr>
      <dsp:spPr>
        <a:xfrm>
          <a:off x="465767" y="3165433"/>
          <a:ext cx="6945843" cy="63302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2460" tIns="83820" rIns="83820" bIns="83820" numCol="1" spcCol="1270" anchor="ctr" anchorCtr="0">
          <a:noAutofit/>
        </a:bodyPr>
        <a:lstStyle/>
        <a:p>
          <a:pPr lvl="0" algn="l" defTabSz="1466850">
            <a:lnSpc>
              <a:spcPct val="90000"/>
            </a:lnSpc>
            <a:spcBef>
              <a:spcPct val="0"/>
            </a:spcBef>
            <a:spcAft>
              <a:spcPct val="35000"/>
            </a:spcAft>
          </a:pPr>
          <a:r>
            <a:rPr lang="en-US" sz="3300" kern="1200"/>
            <a:t>University</a:t>
          </a:r>
        </a:p>
      </dsp:txBody>
      <dsp:txXfrm>
        <a:off x="465767" y="3165433"/>
        <a:ext cx="6945843" cy="633020"/>
      </dsp:txXfrm>
    </dsp:sp>
    <dsp:sp modelId="{39D5BA96-BDAE-4BA6-BABA-E0AB7951ADFD}">
      <dsp:nvSpPr>
        <dsp:cNvPr id="0" name=""/>
        <dsp:cNvSpPr/>
      </dsp:nvSpPr>
      <dsp:spPr>
        <a:xfrm>
          <a:off x="70129" y="3086305"/>
          <a:ext cx="791276" cy="791276"/>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92DF9A-9F53-41EC-A0F5-B85332B4FDA6}">
      <dsp:nvSpPr>
        <dsp:cNvPr id="0" name=""/>
        <dsp:cNvSpPr/>
      </dsp:nvSpPr>
      <dsp:spPr>
        <a:xfrm rot="5400000">
          <a:off x="-1079534" y="1812353"/>
          <a:ext cx="5481785" cy="3126321"/>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115" tIns="31115" rIns="31115" bIns="31115" numCol="1" spcCol="1270" anchor="ctr" anchorCtr="0">
          <a:noAutofit/>
        </a:bodyPr>
        <a:lstStyle/>
        <a:p>
          <a:pPr lvl="0" algn="ctr" defTabSz="2178050">
            <a:lnSpc>
              <a:spcPct val="90000"/>
            </a:lnSpc>
            <a:spcBef>
              <a:spcPct val="0"/>
            </a:spcBef>
            <a:spcAft>
              <a:spcPct val="35000"/>
            </a:spcAft>
          </a:pPr>
          <a:r>
            <a:rPr lang="en-US" sz="4900" b="1" kern="1200"/>
            <a:t>Community College</a:t>
          </a:r>
          <a:endParaRPr lang="en-US" sz="4900" kern="1200"/>
        </a:p>
      </dsp:txBody>
      <dsp:txXfrm rot="-5400000">
        <a:off x="98199" y="2197782"/>
        <a:ext cx="3126321" cy="2355464"/>
      </dsp:txXfrm>
    </dsp:sp>
    <dsp:sp modelId="{7FBC94A1-2193-4EEC-9394-38FEF32FCB4B}">
      <dsp:nvSpPr>
        <dsp:cNvPr id="0" name=""/>
        <dsp:cNvSpPr/>
      </dsp:nvSpPr>
      <dsp:spPr>
        <a:xfrm rot="5400000">
          <a:off x="3010885" y="427895"/>
          <a:ext cx="5152482" cy="4296690"/>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100000"/>
            </a:lnSpc>
            <a:spcBef>
              <a:spcPct val="0"/>
            </a:spcBef>
            <a:spcAft>
              <a:spcPts val="0"/>
            </a:spcAft>
            <a:buChar char="••"/>
          </a:pPr>
          <a:r>
            <a:rPr lang="en-US" sz="2400" strike="noStrike" kern="1200">
              <a:effectLst/>
            </a:rPr>
            <a:t>2-year programs</a:t>
          </a:r>
        </a:p>
        <a:p>
          <a:pPr marL="228600" lvl="1" indent="-228600" algn="l" defTabSz="1066800">
            <a:lnSpc>
              <a:spcPct val="100000"/>
            </a:lnSpc>
            <a:spcBef>
              <a:spcPct val="0"/>
            </a:spcBef>
            <a:spcAft>
              <a:spcPts val="0"/>
            </a:spcAft>
            <a:buChar char="••"/>
          </a:pPr>
          <a:r>
            <a:rPr lang="en-US" sz="2400" kern="1200"/>
            <a:t>Associate Degrees (AS, AA)</a:t>
          </a:r>
          <a:endParaRPr lang="en-US" sz="2400" strike="noStrike" kern="1200">
            <a:effectLst/>
          </a:endParaRPr>
        </a:p>
        <a:p>
          <a:pPr marL="228600" lvl="1" indent="-228600" algn="l" defTabSz="1066800">
            <a:lnSpc>
              <a:spcPct val="100000"/>
            </a:lnSpc>
            <a:spcBef>
              <a:spcPct val="0"/>
            </a:spcBef>
            <a:spcAft>
              <a:spcPts val="0"/>
            </a:spcAft>
            <a:buChar char="••"/>
          </a:pPr>
          <a:r>
            <a:rPr lang="en-US" sz="2400" strike="noStrike" kern="1200">
              <a:effectLst/>
            </a:rPr>
            <a:t>Start Bachelor’s degree</a:t>
          </a:r>
        </a:p>
        <a:p>
          <a:pPr marL="228600" lvl="1" indent="-228600" algn="l" defTabSz="1066800">
            <a:lnSpc>
              <a:spcPct val="100000"/>
            </a:lnSpc>
            <a:spcBef>
              <a:spcPct val="0"/>
            </a:spcBef>
            <a:spcAft>
              <a:spcPts val="0"/>
            </a:spcAft>
            <a:buChar char="••"/>
          </a:pPr>
          <a:r>
            <a:rPr lang="en-US" sz="2400" strike="noStrike" kern="1200">
              <a:effectLst/>
            </a:rPr>
            <a:t>General Education courses</a:t>
          </a:r>
        </a:p>
        <a:p>
          <a:pPr marL="228600" lvl="1" indent="-228600" algn="l" defTabSz="1066800">
            <a:lnSpc>
              <a:spcPct val="100000"/>
            </a:lnSpc>
            <a:spcBef>
              <a:spcPct val="0"/>
            </a:spcBef>
            <a:spcAft>
              <a:spcPts val="0"/>
            </a:spcAft>
            <a:buChar char="••"/>
          </a:pPr>
          <a:endParaRPr lang="en-US" sz="2400" strike="noStrike" kern="1200">
            <a:effectLst/>
          </a:endParaRPr>
        </a:p>
        <a:p>
          <a:pPr marL="228600" lvl="1" indent="-228600" algn="l" defTabSz="1066800">
            <a:lnSpc>
              <a:spcPct val="100000"/>
            </a:lnSpc>
            <a:spcBef>
              <a:spcPct val="0"/>
            </a:spcBef>
            <a:spcAft>
              <a:spcPts val="0"/>
            </a:spcAft>
            <a:buChar char="••"/>
          </a:pPr>
          <a:r>
            <a:rPr lang="en-US" sz="2400" b="1" strike="noStrike" kern="1200">
              <a:effectLst/>
            </a:rPr>
            <a:t>Examples:</a:t>
          </a:r>
        </a:p>
        <a:p>
          <a:pPr marL="228600" lvl="1" indent="-228600" algn="l" defTabSz="1066800">
            <a:lnSpc>
              <a:spcPct val="100000"/>
            </a:lnSpc>
            <a:spcBef>
              <a:spcPct val="0"/>
            </a:spcBef>
            <a:spcAft>
              <a:spcPts val="0"/>
            </a:spcAft>
            <a:buChar char="••"/>
          </a:pPr>
          <a:r>
            <a:rPr lang="en-US" sz="2400" b="0" i="0" strike="noStrike" kern="1200" dirty="0" smtClean="0">
              <a:effectLst/>
            </a:rPr>
            <a:t>Rainy River Community </a:t>
          </a:r>
          <a:r>
            <a:rPr lang="en-US" sz="2400" b="0" i="0" strike="noStrike" kern="1200" dirty="0">
              <a:effectLst/>
            </a:rPr>
            <a:t>College</a:t>
          </a:r>
        </a:p>
        <a:p>
          <a:pPr marL="228600" lvl="1" indent="-228600" algn="l" defTabSz="1066800">
            <a:lnSpc>
              <a:spcPct val="100000"/>
            </a:lnSpc>
            <a:spcBef>
              <a:spcPct val="0"/>
            </a:spcBef>
            <a:spcAft>
              <a:spcPts val="0"/>
            </a:spcAft>
            <a:buChar char="••"/>
          </a:pPr>
          <a:r>
            <a:rPr lang="en-US" sz="2400" b="0" i="0" strike="noStrike" kern="1200" dirty="0">
              <a:effectLst/>
            </a:rPr>
            <a:t>North Hennepin Community College</a:t>
          </a:r>
        </a:p>
        <a:p>
          <a:pPr marL="228600" lvl="1" indent="-228600" algn="l" defTabSz="1066800">
            <a:lnSpc>
              <a:spcPct val="100000"/>
            </a:lnSpc>
            <a:spcBef>
              <a:spcPct val="0"/>
            </a:spcBef>
            <a:spcAft>
              <a:spcPts val="0"/>
            </a:spcAft>
            <a:buChar char="••"/>
          </a:pPr>
          <a:r>
            <a:rPr lang="en-US" sz="2400" b="0" i="0" strike="noStrike" kern="1200" dirty="0" err="1" smtClean="0">
              <a:effectLst/>
            </a:rPr>
            <a:t>Normandale</a:t>
          </a:r>
          <a:r>
            <a:rPr lang="en-US" sz="2400" b="0" i="0" strike="noStrike" kern="1200" dirty="0" smtClean="0">
              <a:effectLst/>
            </a:rPr>
            <a:t> Community College</a:t>
          </a:r>
          <a:endParaRPr lang="en-US" sz="2400" b="0" i="0" strike="noStrike" kern="1200" dirty="0">
            <a:effectLst/>
          </a:endParaRPr>
        </a:p>
      </dsp:txBody>
      <dsp:txXfrm rot="-5400000">
        <a:off x="3438781" y="209747"/>
        <a:ext cx="4086943" cy="47329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92DF9A-9F53-41EC-A0F5-B85332B4FDA6}">
      <dsp:nvSpPr>
        <dsp:cNvPr id="0" name=""/>
        <dsp:cNvSpPr/>
      </dsp:nvSpPr>
      <dsp:spPr>
        <a:xfrm rot="5400000">
          <a:off x="-1119788" y="1866563"/>
          <a:ext cx="5583930" cy="3146679"/>
        </a:xfrm>
        <a:prstGeom prst="chevron">
          <a:avLst/>
        </a:prstGeom>
        <a:solidFill>
          <a:schemeClr val="accent3"/>
        </a:solidFill>
        <a:ln w="285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2133600">
            <a:lnSpc>
              <a:spcPct val="90000"/>
            </a:lnSpc>
            <a:spcBef>
              <a:spcPct val="0"/>
            </a:spcBef>
            <a:spcAft>
              <a:spcPct val="35000"/>
            </a:spcAft>
          </a:pPr>
          <a:r>
            <a:rPr lang="en-US" sz="4800" b="1" kern="1200"/>
            <a:t>Technical Colleges</a:t>
          </a:r>
          <a:endParaRPr lang="en-US" sz="4800" kern="1200"/>
        </a:p>
      </dsp:txBody>
      <dsp:txXfrm rot="-5400000">
        <a:off x="98838" y="2221278"/>
        <a:ext cx="3146679" cy="2437251"/>
      </dsp:txXfrm>
    </dsp:sp>
    <dsp:sp modelId="{7FBC94A1-2193-4EEC-9394-38FEF32FCB4B}">
      <dsp:nvSpPr>
        <dsp:cNvPr id="0" name=""/>
        <dsp:cNvSpPr/>
      </dsp:nvSpPr>
      <dsp:spPr>
        <a:xfrm rot="5400000">
          <a:off x="2986806" y="474367"/>
          <a:ext cx="5273405" cy="4324670"/>
        </a:xfrm>
        <a:prstGeom prst="round2SameRect">
          <a:avLst/>
        </a:prstGeom>
        <a:solidFill>
          <a:schemeClr val="lt1">
            <a:alpha val="90000"/>
            <a:hueOff val="0"/>
            <a:satOff val="0"/>
            <a:lumOff val="0"/>
            <a:alphaOff val="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100000"/>
            </a:lnSpc>
            <a:spcBef>
              <a:spcPct val="0"/>
            </a:spcBef>
            <a:spcAft>
              <a:spcPts val="0"/>
            </a:spcAft>
            <a:buChar char="••"/>
          </a:pPr>
          <a:r>
            <a:rPr lang="en-US" sz="2400" kern="1200">
              <a:effectLst/>
            </a:rPr>
            <a:t>1-2 year programs</a:t>
          </a:r>
        </a:p>
        <a:p>
          <a:pPr marL="228600" lvl="1" indent="-228600" algn="l" defTabSz="1066800">
            <a:lnSpc>
              <a:spcPct val="100000"/>
            </a:lnSpc>
            <a:spcBef>
              <a:spcPct val="0"/>
            </a:spcBef>
            <a:spcAft>
              <a:spcPts val="0"/>
            </a:spcAft>
            <a:buChar char="••"/>
          </a:pPr>
          <a:r>
            <a:rPr lang="en-US" sz="2400" kern="1200"/>
            <a:t>Diplomas, Certificates and Associate Degrees (AAS)</a:t>
          </a:r>
          <a:endParaRPr lang="en-US" sz="2400" kern="1200">
            <a:effectLst/>
          </a:endParaRPr>
        </a:p>
        <a:p>
          <a:pPr marL="228600" lvl="1" indent="-228600" algn="l" defTabSz="1066800">
            <a:lnSpc>
              <a:spcPct val="100000"/>
            </a:lnSpc>
            <a:spcBef>
              <a:spcPct val="0"/>
            </a:spcBef>
            <a:spcAft>
              <a:spcPts val="0"/>
            </a:spcAft>
            <a:buChar char="••"/>
          </a:pPr>
          <a:r>
            <a:rPr lang="en-US" sz="2400" kern="1200">
              <a:effectLst/>
            </a:rPr>
            <a:t>Specific knowledge and skills leading to specific career</a:t>
          </a:r>
        </a:p>
        <a:p>
          <a:pPr marL="457200" lvl="2" indent="-228600" algn="l" defTabSz="1066800">
            <a:lnSpc>
              <a:spcPct val="100000"/>
            </a:lnSpc>
            <a:spcBef>
              <a:spcPct val="0"/>
            </a:spcBef>
            <a:spcAft>
              <a:spcPts val="0"/>
            </a:spcAft>
            <a:buChar char="••"/>
          </a:pPr>
          <a:r>
            <a:rPr lang="en-US" sz="2400" kern="1200">
              <a:effectLst/>
            </a:rPr>
            <a:t>Construction Electrician</a:t>
          </a:r>
        </a:p>
        <a:p>
          <a:pPr marL="457200" lvl="2" indent="-228600" algn="l" defTabSz="1066800">
            <a:lnSpc>
              <a:spcPct val="100000"/>
            </a:lnSpc>
            <a:spcBef>
              <a:spcPct val="0"/>
            </a:spcBef>
            <a:spcAft>
              <a:spcPts val="0"/>
            </a:spcAft>
            <a:buChar char="••"/>
          </a:pPr>
          <a:r>
            <a:rPr lang="en-US" sz="2400" kern="1200">
              <a:effectLst/>
            </a:rPr>
            <a:t>IT Management</a:t>
          </a:r>
        </a:p>
        <a:p>
          <a:pPr marL="228600" lvl="1" indent="-228600" algn="l" defTabSz="1066800">
            <a:lnSpc>
              <a:spcPct val="100000"/>
            </a:lnSpc>
            <a:spcBef>
              <a:spcPct val="0"/>
            </a:spcBef>
            <a:spcAft>
              <a:spcPts val="0"/>
            </a:spcAft>
            <a:buChar char="••"/>
          </a:pPr>
          <a:endParaRPr lang="en-US" sz="2400" kern="1200">
            <a:effectLst/>
          </a:endParaRPr>
        </a:p>
        <a:p>
          <a:pPr marL="228600" lvl="1" indent="-228600" algn="l" defTabSz="1066800">
            <a:lnSpc>
              <a:spcPct val="100000"/>
            </a:lnSpc>
            <a:spcBef>
              <a:spcPct val="0"/>
            </a:spcBef>
            <a:spcAft>
              <a:spcPts val="0"/>
            </a:spcAft>
            <a:buChar char="••"/>
          </a:pPr>
          <a:r>
            <a:rPr lang="en-US" sz="2400" b="1" kern="1200">
              <a:solidFill>
                <a:schemeClr val="tx1"/>
              </a:solidFill>
              <a:effectLst/>
              <a:latin typeface="+mn-lt"/>
            </a:rPr>
            <a:t>Examples:</a:t>
          </a:r>
          <a:endParaRPr lang="en-US" sz="2400" kern="1200">
            <a:effectLst/>
          </a:endParaRPr>
        </a:p>
        <a:p>
          <a:pPr marL="228600" lvl="1" indent="-228600" algn="l" defTabSz="1066800">
            <a:lnSpc>
              <a:spcPct val="100000"/>
            </a:lnSpc>
            <a:spcBef>
              <a:spcPct val="0"/>
            </a:spcBef>
            <a:spcAft>
              <a:spcPts val="0"/>
            </a:spcAft>
            <a:buChar char="••"/>
          </a:pPr>
          <a:r>
            <a:rPr lang="en-US" sz="2400" b="0" kern="1200" dirty="0" smtClean="0">
              <a:solidFill>
                <a:schemeClr val="tx1"/>
              </a:solidFill>
              <a:effectLst/>
              <a:latin typeface="+mn-lt"/>
            </a:rPr>
            <a:t>Northwest </a:t>
          </a:r>
          <a:r>
            <a:rPr lang="en-US" sz="2400" b="0" kern="1200" dirty="0">
              <a:solidFill>
                <a:schemeClr val="tx1"/>
              </a:solidFill>
              <a:effectLst/>
              <a:latin typeface="+mn-lt"/>
            </a:rPr>
            <a:t>Technical College</a:t>
          </a:r>
          <a:endParaRPr lang="en-US" sz="2400" b="0" kern="1200" dirty="0">
            <a:effectLst/>
          </a:endParaRPr>
        </a:p>
        <a:p>
          <a:pPr marL="228600" lvl="1" indent="-228600" algn="l" defTabSz="1066800">
            <a:lnSpc>
              <a:spcPct val="100000"/>
            </a:lnSpc>
            <a:spcBef>
              <a:spcPct val="0"/>
            </a:spcBef>
            <a:spcAft>
              <a:spcPts val="0"/>
            </a:spcAft>
            <a:buChar char="••"/>
          </a:pPr>
          <a:r>
            <a:rPr lang="en-US" sz="2400" b="0" kern="1200">
              <a:solidFill>
                <a:schemeClr val="tx1"/>
              </a:solidFill>
              <a:effectLst/>
              <a:latin typeface="+mn-lt"/>
            </a:rPr>
            <a:t>Dakota County Technical College</a:t>
          </a:r>
        </a:p>
        <a:p>
          <a:pPr marL="228600" lvl="1" indent="-228600" algn="l" defTabSz="1066800">
            <a:lnSpc>
              <a:spcPct val="100000"/>
            </a:lnSpc>
            <a:spcBef>
              <a:spcPct val="0"/>
            </a:spcBef>
            <a:spcAft>
              <a:spcPts val="0"/>
            </a:spcAft>
            <a:buChar char="••"/>
          </a:pPr>
          <a:r>
            <a:rPr lang="en-US" sz="2400" b="0" kern="1200">
              <a:solidFill>
                <a:schemeClr val="tx1"/>
              </a:solidFill>
              <a:effectLst/>
              <a:latin typeface="+mn-lt"/>
            </a:rPr>
            <a:t>Anoka Technical College</a:t>
          </a:r>
        </a:p>
      </dsp:txBody>
      <dsp:txXfrm rot="-5400000">
        <a:off x="3461174" y="211113"/>
        <a:ext cx="4113557" cy="48511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92DF9A-9F53-41EC-A0F5-B85332B4FDA6}">
      <dsp:nvSpPr>
        <dsp:cNvPr id="0" name=""/>
        <dsp:cNvSpPr/>
      </dsp:nvSpPr>
      <dsp:spPr>
        <a:xfrm rot="5400000">
          <a:off x="-340324" y="1845506"/>
          <a:ext cx="4450000" cy="3646699"/>
        </a:xfrm>
        <a:prstGeom prst="chevron">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endParaRPr lang="en-US" sz="3200" b="1" kern="1200"/>
        </a:p>
        <a:p>
          <a:pPr lvl="0" algn="ctr" defTabSz="1422400">
            <a:lnSpc>
              <a:spcPct val="90000"/>
            </a:lnSpc>
            <a:spcBef>
              <a:spcPct val="0"/>
            </a:spcBef>
            <a:spcAft>
              <a:spcPct val="35000"/>
            </a:spcAft>
          </a:pPr>
          <a:r>
            <a:rPr lang="en-US" sz="3200" b="1" kern="1200"/>
            <a:t>Combined Community &amp; </a:t>
          </a:r>
          <a:r>
            <a:rPr lang="en-US" sz="3000" b="1" kern="1200"/>
            <a:t>Technical Colleges</a:t>
          </a:r>
          <a:endParaRPr lang="en-US" sz="3000" kern="1200"/>
        </a:p>
      </dsp:txBody>
      <dsp:txXfrm rot="-5400000">
        <a:off x="61327" y="3267206"/>
        <a:ext cx="3646699" cy="803301"/>
      </dsp:txXfrm>
    </dsp:sp>
    <dsp:sp modelId="{7FBC94A1-2193-4EEC-9394-38FEF32FCB4B}">
      <dsp:nvSpPr>
        <dsp:cNvPr id="0" name=""/>
        <dsp:cNvSpPr/>
      </dsp:nvSpPr>
      <dsp:spPr>
        <a:xfrm rot="5400000">
          <a:off x="3342061" y="763603"/>
          <a:ext cx="5474070" cy="4214598"/>
        </a:xfrm>
        <a:prstGeom prst="round2Same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100000"/>
            </a:lnSpc>
            <a:spcBef>
              <a:spcPct val="0"/>
            </a:spcBef>
            <a:spcAft>
              <a:spcPts val="0"/>
            </a:spcAft>
            <a:buChar char="••"/>
          </a:pPr>
          <a:r>
            <a:rPr lang="en-US" sz="2400" kern="1200">
              <a:effectLst/>
            </a:rPr>
            <a:t>Both technical and community college courses and programs </a:t>
          </a:r>
        </a:p>
        <a:p>
          <a:pPr marL="228600" lvl="1" indent="-228600" algn="l" defTabSz="1066800">
            <a:lnSpc>
              <a:spcPct val="100000"/>
            </a:lnSpc>
            <a:spcBef>
              <a:spcPct val="0"/>
            </a:spcBef>
            <a:spcAft>
              <a:spcPts val="0"/>
            </a:spcAft>
            <a:buChar char="••"/>
          </a:pPr>
          <a:r>
            <a:rPr lang="en-US" sz="2400" kern="1200" dirty="0" smtClean="0">
              <a:effectLst/>
            </a:rPr>
            <a:t>Start </a:t>
          </a:r>
          <a:r>
            <a:rPr lang="en-US" sz="2400" kern="1200" dirty="0">
              <a:effectLst/>
            </a:rPr>
            <a:t>Bachelor’s degree</a:t>
          </a:r>
          <a:br>
            <a:rPr lang="en-US" sz="2400" kern="1200" dirty="0">
              <a:effectLst/>
            </a:rPr>
          </a:br>
          <a:r>
            <a:rPr lang="en-US" sz="2400" kern="1200" dirty="0">
              <a:effectLst/>
            </a:rPr>
            <a:t>	-or-</a:t>
          </a:r>
        </a:p>
        <a:p>
          <a:pPr marL="228600" lvl="1" indent="-228600" algn="l" defTabSz="1066800">
            <a:lnSpc>
              <a:spcPct val="100000"/>
            </a:lnSpc>
            <a:spcBef>
              <a:spcPct val="0"/>
            </a:spcBef>
            <a:spcAft>
              <a:spcPts val="0"/>
            </a:spcAft>
            <a:buChar char="••"/>
          </a:pPr>
          <a:r>
            <a:rPr lang="en-US" sz="2400" kern="1200" spc="-10" baseline="0" dirty="0">
              <a:effectLst/>
            </a:rPr>
            <a:t>Learn skills for </a:t>
          </a:r>
          <a:r>
            <a:rPr lang="en-US" sz="2400" kern="1200" spc="-10" baseline="0" dirty="0" smtClean="0">
              <a:effectLst/>
            </a:rPr>
            <a:t>specific career</a:t>
          </a:r>
          <a:endParaRPr lang="en-US" sz="2400" kern="1200" spc="-10" baseline="0" dirty="0">
            <a:effectLst/>
          </a:endParaRPr>
        </a:p>
        <a:p>
          <a:pPr marL="228600" lvl="1" indent="-228600" algn="l" defTabSz="1066800">
            <a:lnSpc>
              <a:spcPct val="100000"/>
            </a:lnSpc>
            <a:spcBef>
              <a:spcPct val="0"/>
            </a:spcBef>
            <a:spcAft>
              <a:spcPts val="0"/>
            </a:spcAft>
            <a:buChar char="••"/>
          </a:pPr>
          <a:endParaRPr lang="en-US" sz="2400" kern="1200">
            <a:effectLst/>
          </a:endParaRPr>
        </a:p>
        <a:p>
          <a:pPr marL="228600" lvl="1" indent="-228600" algn="l" defTabSz="1066800">
            <a:lnSpc>
              <a:spcPct val="100000"/>
            </a:lnSpc>
            <a:spcBef>
              <a:spcPct val="0"/>
            </a:spcBef>
            <a:spcAft>
              <a:spcPts val="0"/>
            </a:spcAft>
            <a:buChar char="••"/>
          </a:pPr>
          <a:r>
            <a:rPr lang="en-US" sz="2400" b="1" kern="1200">
              <a:effectLst/>
            </a:rPr>
            <a:t>Examples:</a:t>
          </a:r>
        </a:p>
        <a:p>
          <a:pPr marL="228600" lvl="1" indent="-228600" algn="l" defTabSz="1066800">
            <a:lnSpc>
              <a:spcPct val="100000"/>
            </a:lnSpc>
            <a:spcBef>
              <a:spcPct val="0"/>
            </a:spcBef>
            <a:spcAft>
              <a:spcPts val="0"/>
            </a:spcAft>
            <a:buChar char="••"/>
          </a:pPr>
          <a:r>
            <a:rPr lang="en-US" sz="2400" b="0" kern="1200" dirty="0" smtClean="0">
              <a:effectLst/>
            </a:rPr>
            <a:t>Minnesota West </a:t>
          </a:r>
          <a:r>
            <a:rPr lang="en-US" sz="2400" b="0" kern="1200" dirty="0">
              <a:effectLst/>
            </a:rPr>
            <a:t>Community </a:t>
          </a:r>
          <a:r>
            <a:rPr lang="en-US" sz="2400" b="0" kern="1200" dirty="0" smtClean="0">
              <a:effectLst/>
            </a:rPr>
            <a:t>&amp; </a:t>
          </a:r>
          <a:r>
            <a:rPr lang="en-US" sz="2400" b="0" kern="1200" dirty="0">
              <a:effectLst/>
            </a:rPr>
            <a:t>Technical College</a:t>
          </a:r>
        </a:p>
        <a:p>
          <a:pPr marL="228600" lvl="1" indent="-228600" algn="l" defTabSz="1066800">
            <a:lnSpc>
              <a:spcPct val="100000"/>
            </a:lnSpc>
            <a:spcBef>
              <a:spcPct val="0"/>
            </a:spcBef>
            <a:spcAft>
              <a:spcPts val="0"/>
            </a:spcAft>
            <a:buChar char="••"/>
          </a:pPr>
          <a:r>
            <a:rPr lang="en-US" sz="2400" b="0" kern="1200" dirty="0" smtClean="0">
              <a:effectLst/>
            </a:rPr>
            <a:t>Fond du Lac Tribal &amp; Community College</a:t>
          </a:r>
          <a:endParaRPr lang="en-US" sz="2400" b="0" kern="1200" dirty="0">
            <a:effectLst/>
          </a:endParaRPr>
        </a:p>
        <a:p>
          <a:pPr marL="228600" lvl="1" indent="-228600" algn="l" defTabSz="1066800">
            <a:lnSpc>
              <a:spcPct val="100000"/>
            </a:lnSpc>
            <a:spcBef>
              <a:spcPct val="0"/>
            </a:spcBef>
            <a:spcAft>
              <a:spcPts val="0"/>
            </a:spcAft>
            <a:buChar char="••"/>
          </a:pPr>
          <a:r>
            <a:rPr lang="en-US" sz="2400" b="0" kern="1200">
              <a:effectLst/>
            </a:rPr>
            <a:t>Century College</a:t>
          </a:r>
        </a:p>
      </dsp:txBody>
      <dsp:txXfrm rot="-5400000">
        <a:off x="3971797" y="339607"/>
        <a:ext cx="4008858" cy="50625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92DF9A-9F53-41EC-A0F5-B85332B4FDA6}">
      <dsp:nvSpPr>
        <dsp:cNvPr id="0" name=""/>
        <dsp:cNvSpPr/>
      </dsp:nvSpPr>
      <dsp:spPr>
        <a:xfrm rot="5400000">
          <a:off x="-600726" y="1435923"/>
          <a:ext cx="4485759" cy="3140031"/>
        </a:xfrm>
        <a:prstGeom prst="chevron">
          <a:avLst/>
        </a:prstGeom>
        <a:solidFill>
          <a:schemeClr val="accent5"/>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2133600">
            <a:lnSpc>
              <a:spcPct val="90000"/>
            </a:lnSpc>
            <a:spcBef>
              <a:spcPct val="0"/>
            </a:spcBef>
            <a:spcAft>
              <a:spcPct val="35000"/>
            </a:spcAft>
          </a:pPr>
          <a:r>
            <a:rPr lang="en-US" sz="4800" b="1" kern="1200"/>
            <a:t>University</a:t>
          </a:r>
          <a:endParaRPr lang="en-US" sz="4800" kern="1200"/>
        </a:p>
      </dsp:txBody>
      <dsp:txXfrm rot="-5400000">
        <a:off x="72139" y="2333075"/>
        <a:ext cx="3140031" cy="1345728"/>
      </dsp:txXfrm>
    </dsp:sp>
    <dsp:sp modelId="{7FBC94A1-2193-4EEC-9394-38FEF32FCB4B}">
      <dsp:nvSpPr>
        <dsp:cNvPr id="0" name=""/>
        <dsp:cNvSpPr/>
      </dsp:nvSpPr>
      <dsp:spPr>
        <a:xfrm rot="5400000">
          <a:off x="3709465" y="-210006"/>
          <a:ext cx="4522522" cy="4942535"/>
        </a:xfrm>
        <a:prstGeom prst="round2SameRect">
          <a:avLst/>
        </a:prstGeom>
        <a:solidFill>
          <a:schemeClr val="lt1">
            <a:alpha val="90000"/>
            <a:hueOff val="0"/>
            <a:satOff val="0"/>
            <a:lumOff val="0"/>
            <a:alphaOff val="0"/>
          </a:schemeClr>
        </a:solidFill>
        <a:ln w="25400" cap="flat" cmpd="sng" algn="ctr">
          <a:solidFill>
            <a:schemeClr val="accent5"/>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100000"/>
            </a:lnSpc>
            <a:spcBef>
              <a:spcPct val="0"/>
            </a:spcBef>
            <a:spcAft>
              <a:spcPts val="0"/>
            </a:spcAft>
            <a:buChar char="••"/>
          </a:pPr>
          <a:r>
            <a:rPr lang="en-US" sz="2400" kern="1200">
              <a:effectLst/>
            </a:rPr>
            <a:t>Graduate and undergraduate programs</a:t>
          </a:r>
        </a:p>
        <a:p>
          <a:pPr marL="228600" lvl="1" indent="-228600" algn="l" defTabSz="1066800">
            <a:lnSpc>
              <a:spcPct val="100000"/>
            </a:lnSpc>
            <a:spcBef>
              <a:spcPct val="0"/>
            </a:spcBef>
            <a:spcAft>
              <a:spcPts val="0"/>
            </a:spcAft>
            <a:buChar char="••"/>
          </a:pPr>
          <a:r>
            <a:rPr lang="en-US" sz="2400" kern="1200">
              <a:effectLst/>
            </a:rPr>
            <a:t>Courses and programs leading to:</a:t>
          </a:r>
        </a:p>
        <a:p>
          <a:pPr marL="457200" lvl="2" indent="-228600" algn="l" defTabSz="1066800">
            <a:lnSpc>
              <a:spcPct val="100000"/>
            </a:lnSpc>
            <a:spcBef>
              <a:spcPct val="0"/>
            </a:spcBef>
            <a:spcAft>
              <a:spcPts val="0"/>
            </a:spcAft>
            <a:buChar char="••"/>
          </a:pPr>
          <a:r>
            <a:rPr lang="en-US" sz="2400" kern="1200">
              <a:effectLst/>
            </a:rPr>
            <a:t>Bachelor’s degree</a:t>
          </a:r>
        </a:p>
        <a:p>
          <a:pPr marL="457200" lvl="2" indent="-228600" algn="l" defTabSz="1066800">
            <a:lnSpc>
              <a:spcPct val="100000"/>
            </a:lnSpc>
            <a:spcBef>
              <a:spcPct val="0"/>
            </a:spcBef>
            <a:spcAft>
              <a:spcPts val="0"/>
            </a:spcAft>
            <a:buChar char="••"/>
          </a:pPr>
          <a:r>
            <a:rPr lang="en-US" sz="2400" kern="1200">
              <a:effectLst/>
            </a:rPr>
            <a:t>Master’s degree</a:t>
          </a:r>
        </a:p>
        <a:p>
          <a:pPr marL="457200" lvl="2" indent="-228600" algn="l" defTabSz="1066800">
            <a:lnSpc>
              <a:spcPct val="100000"/>
            </a:lnSpc>
            <a:spcBef>
              <a:spcPct val="0"/>
            </a:spcBef>
            <a:spcAft>
              <a:spcPts val="0"/>
            </a:spcAft>
            <a:buChar char="••"/>
          </a:pPr>
          <a:r>
            <a:rPr lang="en-US" sz="2400" kern="1200">
              <a:effectLst/>
            </a:rPr>
            <a:t>Other advanced degrees</a:t>
          </a:r>
        </a:p>
        <a:p>
          <a:pPr marL="228600" lvl="1" indent="-228600" algn="l" defTabSz="1066800">
            <a:lnSpc>
              <a:spcPct val="100000"/>
            </a:lnSpc>
            <a:spcBef>
              <a:spcPct val="0"/>
            </a:spcBef>
            <a:spcAft>
              <a:spcPts val="0"/>
            </a:spcAft>
            <a:buChar char="••"/>
          </a:pPr>
          <a:endParaRPr lang="en-US" sz="2400" kern="1200">
            <a:effectLst/>
          </a:endParaRPr>
        </a:p>
        <a:p>
          <a:pPr marL="228600" lvl="1" indent="-228600" algn="l" defTabSz="1066800">
            <a:lnSpc>
              <a:spcPct val="100000"/>
            </a:lnSpc>
            <a:spcBef>
              <a:spcPct val="0"/>
            </a:spcBef>
            <a:spcAft>
              <a:spcPts val="0"/>
            </a:spcAft>
            <a:buChar char="••"/>
          </a:pPr>
          <a:r>
            <a:rPr lang="en-US" sz="2400" b="1" kern="1200">
              <a:effectLst/>
            </a:rPr>
            <a:t>Examples:</a:t>
          </a:r>
        </a:p>
        <a:p>
          <a:pPr marL="228600" lvl="1" indent="-228600" algn="l" defTabSz="1066800">
            <a:lnSpc>
              <a:spcPct val="100000"/>
            </a:lnSpc>
            <a:spcBef>
              <a:spcPct val="0"/>
            </a:spcBef>
            <a:spcAft>
              <a:spcPts val="0"/>
            </a:spcAft>
            <a:buChar char="••"/>
          </a:pPr>
          <a:r>
            <a:rPr lang="en-US" sz="2400" b="0" kern="1200">
              <a:effectLst/>
            </a:rPr>
            <a:t>St. Cloud State University</a:t>
          </a:r>
        </a:p>
        <a:p>
          <a:pPr marL="228600" lvl="1" indent="-228600" algn="l" defTabSz="1066800">
            <a:lnSpc>
              <a:spcPct val="100000"/>
            </a:lnSpc>
            <a:spcBef>
              <a:spcPct val="0"/>
            </a:spcBef>
            <a:spcAft>
              <a:spcPts val="0"/>
            </a:spcAft>
            <a:buChar char="••"/>
          </a:pPr>
          <a:r>
            <a:rPr lang="en-US" sz="2400" b="0" kern="1200">
              <a:effectLst/>
            </a:rPr>
            <a:t>Metropolitan State University</a:t>
          </a:r>
        </a:p>
        <a:p>
          <a:pPr marL="228600" lvl="1" indent="-228600" algn="l" defTabSz="1066800">
            <a:lnSpc>
              <a:spcPct val="100000"/>
            </a:lnSpc>
            <a:spcBef>
              <a:spcPct val="0"/>
            </a:spcBef>
            <a:spcAft>
              <a:spcPts val="0"/>
            </a:spcAft>
            <a:buChar char="••"/>
          </a:pPr>
          <a:r>
            <a:rPr lang="en-US" sz="2400" b="0" kern="1200">
              <a:effectLst/>
            </a:rPr>
            <a:t>Minnesota State University, Mankato </a:t>
          </a:r>
        </a:p>
      </dsp:txBody>
      <dsp:txXfrm rot="-5400000">
        <a:off x="3499459" y="220771"/>
        <a:ext cx="4721764" cy="40809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D0397-7BF8-47C9-AE52-CFFD6B0865AE}">
      <dsp:nvSpPr>
        <dsp:cNvPr id="0" name=""/>
        <dsp:cNvSpPr/>
      </dsp:nvSpPr>
      <dsp:spPr>
        <a:xfrm>
          <a:off x="2423555" y="2954406"/>
          <a:ext cx="534375" cy="2545615"/>
        </a:xfrm>
        <a:custGeom>
          <a:avLst/>
          <a:gdLst/>
          <a:ahLst/>
          <a:cxnLst/>
          <a:rect l="0" t="0" r="0" b="0"/>
          <a:pathLst>
            <a:path>
              <a:moveTo>
                <a:pt x="0" y="0"/>
              </a:moveTo>
              <a:lnTo>
                <a:pt x="267187" y="0"/>
              </a:lnTo>
              <a:lnTo>
                <a:pt x="267187" y="2545615"/>
              </a:lnTo>
              <a:lnTo>
                <a:pt x="534375" y="254561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2625716" y="4162186"/>
        <a:ext cx="130054" cy="130054"/>
      </dsp:txXfrm>
    </dsp:sp>
    <dsp:sp modelId="{74171946-4731-490D-B8FA-961029787609}">
      <dsp:nvSpPr>
        <dsp:cNvPr id="0" name=""/>
        <dsp:cNvSpPr/>
      </dsp:nvSpPr>
      <dsp:spPr>
        <a:xfrm>
          <a:off x="2423555" y="2954406"/>
          <a:ext cx="534375" cy="1527369"/>
        </a:xfrm>
        <a:custGeom>
          <a:avLst/>
          <a:gdLst/>
          <a:ahLst/>
          <a:cxnLst/>
          <a:rect l="0" t="0" r="0" b="0"/>
          <a:pathLst>
            <a:path>
              <a:moveTo>
                <a:pt x="0" y="0"/>
              </a:moveTo>
              <a:lnTo>
                <a:pt x="267187" y="0"/>
              </a:lnTo>
              <a:lnTo>
                <a:pt x="267187" y="1527369"/>
              </a:lnTo>
              <a:lnTo>
                <a:pt x="534375" y="1527369"/>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650289" y="3677637"/>
        <a:ext cx="80907" cy="80907"/>
      </dsp:txXfrm>
    </dsp:sp>
    <dsp:sp modelId="{BF3E1C84-CB08-4AB1-94B4-4A0DAD748CA4}">
      <dsp:nvSpPr>
        <dsp:cNvPr id="0" name=""/>
        <dsp:cNvSpPr/>
      </dsp:nvSpPr>
      <dsp:spPr>
        <a:xfrm>
          <a:off x="2423555" y="2954406"/>
          <a:ext cx="534375" cy="509123"/>
        </a:xfrm>
        <a:custGeom>
          <a:avLst/>
          <a:gdLst/>
          <a:ahLst/>
          <a:cxnLst/>
          <a:rect l="0" t="0" r="0" b="0"/>
          <a:pathLst>
            <a:path>
              <a:moveTo>
                <a:pt x="0" y="0"/>
              </a:moveTo>
              <a:lnTo>
                <a:pt x="267187" y="0"/>
              </a:lnTo>
              <a:lnTo>
                <a:pt x="267187" y="509123"/>
              </a:lnTo>
              <a:lnTo>
                <a:pt x="534375" y="509123"/>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672291" y="3190515"/>
        <a:ext cx="36904" cy="36904"/>
      </dsp:txXfrm>
    </dsp:sp>
    <dsp:sp modelId="{D5B92A33-366C-4C80-922A-3D0DB3AF8A2C}">
      <dsp:nvSpPr>
        <dsp:cNvPr id="0" name=""/>
        <dsp:cNvSpPr/>
      </dsp:nvSpPr>
      <dsp:spPr>
        <a:xfrm>
          <a:off x="2423555" y="2445283"/>
          <a:ext cx="534375" cy="509123"/>
        </a:xfrm>
        <a:custGeom>
          <a:avLst/>
          <a:gdLst/>
          <a:ahLst/>
          <a:cxnLst/>
          <a:rect l="0" t="0" r="0" b="0"/>
          <a:pathLst>
            <a:path>
              <a:moveTo>
                <a:pt x="0" y="509123"/>
              </a:moveTo>
              <a:lnTo>
                <a:pt x="267187" y="509123"/>
              </a:lnTo>
              <a:lnTo>
                <a:pt x="267187" y="0"/>
              </a:lnTo>
              <a:lnTo>
                <a:pt x="534375" y="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672291" y="2681392"/>
        <a:ext cx="36904" cy="36904"/>
      </dsp:txXfrm>
    </dsp:sp>
    <dsp:sp modelId="{2E9F405B-5ABF-467C-8CAA-88013019721C}">
      <dsp:nvSpPr>
        <dsp:cNvPr id="0" name=""/>
        <dsp:cNvSpPr/>
      </dsp:nvSpPr>
      <dsp:spPr>
        <a:xfrm>
          <a:off x="2423555" y="1427037"/>
          <a:ext cx="534375" cy="1527369"/>
        </a:xfrm>
        <a:custGeom>
          <a:avLst/>
          <a:gdLst/>
          <a:ahLst/>
          <a:cxnLst/>
          <a:rect l="0" t="0" r="0" b="0"/>
          <a:pathLst>
            <a:path>
              <a:moveTo>
                <a:pt x="0" y="1527369"/>
              </a:moveTo>
              <a:lnTo>
                <a:pt x="267187" y="1527369"/>
              </a:lnTo>
              <a:lnTo>
                <a:pt x="267187" y="0"/>
              </a:lnTo>
              <a:lnTo>
                <a:pt x="534375" y="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650289" y="2150268"/>
        <a:ext cx="80907" cy="80907"/>
      </dsp:txXfrm>
    </dsp:sp>
    <dsp:sp modelId="{B7AD410F-A4B4-4BDA-A9EB-7432E51270F8}">
      <dsp:nvSpPr>
        <dsp:cNvPr id="0" name=""/>
        <dsp:cNvSpPr/>
      </dsp:nvSpPr>
      <dsp:spPr>
        <a:xfrm>
          <a:off x="2423555" y="408791"/>
          <a:ext cx="534375" cy="2545615"/>
        </a:xfrm>
        <a:custGeom>
          <a:avLst/>
          <a:gdLst/>
          <a:ahLst/>
          <a:cxnLst/>
          <a:rect l="0" t="0" r="0" b="0"/>
          <a:pathLst>
            <a:path>
              <a:moveTo>
                <a:pt x="0" y="2545615"/>
              </a:moveTo>
              <a:lnTo>
                <a:pt x="267187" y="2545615"/>
              </a:lnTo>
              <a:lnTo>
                <a:pt x="267187" y="0"/>
              </a:lnTo>
              <a:lnTo>
                <a:pt x="534375" y="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2625716" y="1616571"/>
        <a:ext cx="130054" cy="130054"/>
      </dsp:txXfrm>
    </dsp:sp>
    <dsp:sp modelId="{4A2CCF51-743D-4664-993F-91EAB9B760F2}">
      <dsp:nvSpPr>
        <dsp:cNvPr id="0" name=""/>
        <dsp:cNvSpPr/>
      </dsp:nvSpPr>
      <dsp:spPr>
        <a:xfrm rot="16200000">
          <a:off x="-562143" y="2378735"/>
          <a:ext cx="4820055" cy="115134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en-US" sz="3800" kern="1200"/>
            <a:t>Postsecondary Credentials</a:t>
          </a:r>
        </a:p>
      </dsp:txBody>
      <dsp:txXfrm>
        <a:off x="-562143" y="2378735"/>
        <a:ext cx="4820055" cy="1151342"/>
      </dsp:txXfrm>
    </dsp:sp>
    <dsp:sp modelId="{50CEBD4F-520C-4030-BDD3-C2094CE6C979}">
      <dsp:nvSpPr>
        <dsp:cNvPr id="0" name=""/>
        <dsp:cNvSpPr/>
      </dsp:nvSpPr>
      <dsp:spPr>
        <a:xfrm>
          <a:off x="2957931" y="1493"/>
          <a:ext cx="4065715" cy="814596"/>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smtClean="0"/>
            <a:t>College Diploma</a:t>
          </a:r>
          <a:endParaRPr lang="en-US" sz="3600" kern="1200" dirty="0"/>
        </a:p>
      </dsp:txBody>
      <dsp:txXfrm>
        <a:off x="2957931" y="1493"/>
        <a:ext cx="4065715" cy="814596"/>
      </dsp:txXfrm>
    </dsp:sp>
    <dsp:sp modelId="{71185E79-CCFA-492F-937E-511892906C62}">
      <dsp:nvSpPr>
        <dsp:cNvPr id="0" name=""/>
        <dsp:cNvSpPr/>
      </dsp:nvSpPr>
      <dsp:spPr>
        <a:xfrm>
          <a:off x="2957931" y="1019739"/>
          <a:ext cx="4084419" cy="814596"/>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n-US" sz="3500" kern="1200"/>
            <a:t>2- or 4-year Degree</a:t>
          </a:r>
        </a:p>
      </dsp:txBody>
      <dsp:txXfrm>
        <a:off x="2957931" y="1019739"/>
        <a:ext cx="4084419" cy="814596"/>
      </dsp:txXfrm>
    </dsp:sp>
    <dsp:sp modelId="{A1E6CA95-8F2E-444A-AAA7-B956C029B86C}">
      <dsp:nvSpPr>
        <dsp:cNvPr id="0" name=""/>
        <dsp:cNvSpPr/>
      </dsp:nvSpPr>
      <dsp:spPr>
        <a:xfrm>
          <a:off x="2957931" y="2037985"/>
          <a:ext cx="4118725" cy="814596"/>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n-US" sz="3500" kern="1200"/>
            <a:t>Certificate</a:t>
          </a:r>
        </a:p>
      </dsp:txBody>
      <dsp:txXfrm>
        <a:off x="2957931" y="2037985"/>
        <a:ext cx="4118725" cy="814596"/>
      </dsp:txXfrm>
    </dsp:sp>
    <dsp:sp modelId="{DB204183-4188-4A88-ACAF-B27AA6ED33E4}">
      <dsp:nvSpPr>
        <dsp:cNvPr id="0" name=""/>
        <dsp:cNvSpPr/>
      </dsp:nvSpPr>
      <dsp:spPr>
        <a:xfrm>
          <a:off x="2957931" y="3056231"/>
          <a:ext cx="4084419" cy="814596"/>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n-US" sz="3500" kern="1200"/>
            <a:t>Licensure</a:t>
          </a:r>
        </a:p>
      </dsp:txBody>
      <dsp:txXfrm>
        <a:off x="2957931" y="3056231"/>
        <a:ext cx="4084419" cy="814596"/>
      </dsp:txXfrm>
    </dsp:sp>
    <dsp:sp modelId="{EC03C910-B486-4857-A0D6-CB7528A48091}">
      <dsp:nvSpPr>
        <dsp:cNvPr id="0" name=""/>
        <dsp:cNvSpPr/>
      </dsp:nvSpPr>
      <dsp:spPr>
        <a:xfrm>
          <a:off x="2957931" y="4074477"/>
          <a:ext cx="4110924" cy="814596"/>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n-US" sz="3500" kern="1200" dirty="0"/>
            <a:t>Apprenticeship</a:t>
          </a:r>
        </a:p>
      </dsp:txBody>
      <dsp:txXfrm>
        <a:off x="2957931" y="4074477"/>
        <a:ext cx="4110924" cy="814596"/>
      </dsp:txXfrm>
    </dsp:sp>
    <dsp:sp modelId="{A2D4253A-2B35-4B1D-9B5B-EBCEDE93ABA4}">
      <dsp:nvSpPr>
        <dsp:cNvPr id="0" name=""/>
        <dsp:cNvSpPr/>
      </dsp:nvSpPr>
      <dsp:spPr>
        <a:xfrm>
          <a:off x="2957931" y="5092723"/>
          <a:ext cx="4092220" cy="814596"/>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n-US" sz="3400" kern="1200" dirty="0"/>
            <a:t>Military Programs</a:t>
          </a:r>
        </a:p>
      </dsp:txBody>
      <dsp:txXfrm>
        <a:off x="2957931" y="5092723"/>
        <a:ext cx="4092220" cy="8145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04195B-3C55-4146-9E2C-B494ED67C79D}">
      <dsp:nvSpPr>
        <dsp:cNvPr id="0" name=""/>
        <dsp:cNvSpPr/>
      </dsp:nvSpPr>
      <dsp:spPr>
        <a:xfrm rot="5400000">
          <a:off x="223328" y="2493408"/>
          <a:ext cx="671872" cy="1117981"/>
        </a:xfrm>
        <a:prstGeom prst="corner">
          <a:avLst>
            <a:gd name="adj1" fmla="val 16120"/>
            <a:gd name="adj2" fmla="val 1611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128497-9D2E-4533-A3FD-D21F9965870B}">
      <dsp:nvSpPr>
        <dsp:cNvPr id="0" name=""/>
        <dsp:cNvSpPr/>
      </dsp:nvSpPr>
      <dsp:spPr>
        <a:xfrm>
          <a:off x="111176" y="2827444"/>
          <a:ext cx="1009320" cy="884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a:effectLst/>
            </a:rPr>
            <a:t>Diplomas &amp; Certificates (1-2 years)</a:t>
          </a:r>
          <a:endParaRPr lang="en-US" sz="1400" kern="1200"/>
        </a:p>
      </dsp:txBody>
      <dsp:txXfrm>
        <a:off x="111176" y="2827444"/>
        <a:ext cx="1009320" cy="884728"/>
      </dsp:txXfrm>
    </dsp:sp>
    <dsp:sp modelId="{70F5FE22-3C44-4C63-BB02-08E523565654}">
      <dsp:nvSpPr>
        <dsp:cNvPr id="0" name=""/>
        <dsp:cNvSpPr/>
      </dsp:nvSpPr>
      <dsp:spPr>
        <a:xfrm>
          <a:off x="930058" y="2411101"/>
          <a:ext cx="190437" cy="190437"/>
        </a:xfrm>
        <a:prstGeom prst="triangle">
          <a:avLst>
            <a:gd name="adj" fmla="val 100000"/>
          </a:avLst>
        </a:prstGeom>
        <a:solidFill>
          <a:schemeClr val="accent2">
            <a:hueOff val="362532"/>
            <a:satOff val="-4191"/>
            <a:lumOff val="-768"/>
            <a:alphaOff val="0"/>
          </a:schemeClr>
        </a:solidFill>
        <a:ln w="25400" cap="flat" cmpd="sng" algn="ctr">
          <a:solidFill>
            <a:schemeClr val="accent2">
              <a:hueOff val="362532"/>
              <a:satOff val="-4191"/>
              <a:lumOff val="-76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B29BAB-A392-4028-B6A1-7D9EB7FC6088}">
      <dsp:nvSpPr>
        <dsp:cNvPr id="0" name=""/>
        <dsp:cNvSpPr/>
      </dsp:nvSpPr>
      <dsp:spPr>
        <a:xfrm rot="5400000">
          <a:off x="1458933" y="2187657"/>
          <a:ext cx="671872" cy="1117981"/>
        </a:xfrm>
        <a:prstGeom prst="corner">
          <a:avLst>
            <a:gd name="adj1" fmla="val 16120"/>
            <a:gd name="adj2" fmla="val 16110"/>
          </a:avLst>
        </a:prstGeom>
        <a:solidFill>
          <a:schemeClr val="accent2">
            <a:hueOff val="725063"/>
            <a:satOff val="-8381"/>
            <a:lumOff val="-1536"/>
            <a:alphaOff val="0"/>
          </a:schemeClr>
        </a:solidFill>
        <a:ln w="25400" cap="flat" cmpd="sng" algn="ctr">
          <a:solidFill>
            <a:schemeClr val="accent2">
              <a:hueOff val="725063"/>
              <a:satOff val="-8381"/>
              <a:lumOff val="-153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95B0A8-AD70-4B1E-870C-2CF18256BFFF}">
      <dsp:nvSpPr>
        <dsp:cNvPr id="0" name=""/>
        <dsp:cNvSpPr/>
      </dsp:nvSpPr>
      <dsp:spPr>
        <a:xfrm>
          <a:off x="1346781" y="2521692"/>
          <a:ext cx="1009320" cy="884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a:effectLst/>
            </a:rPr>
            <a:t>Associate’s Degree (2  years)</a:t>
          </a:r>
          <a:endParaRPr lang="en-US" sz="1400" kern="1200"/>
        </a:p>
      </dsp:txBody>
      <dsp:txXfrm>
        <a:off x="1346781" y="2521692"/>
        <a:ext cx="1009320" cy="884728"/>
      </dsp:txXfrm>
    </dsp:sp>
    <dsp:sp modelId="{98BBA525-17EE-4B39-97A9-F82517131F62}">
      <dsp:nvSpPr>
        <dsp:cNvPr id="0" name=""/>
        <dsp:cNvSpPr/>
      </dsp:nvSpPr>
      <dsp:spPr>
        <a:xfrm>
          <a:off x="2165663" y="2105350"/>
          <a:ext cx="190437" cy="190437"/>
        </a:xfrm>
        <a:prstGeom prst="triangle">
          <a:avLst>
            <a:gd name="adj" fmla="val 100000"/>
          </a:avLst>
        </a:prstGeom>
        <a:solidFill>
          <a:schemeClr val="accent2">
            <a:hueOff val="1087595"/>
            <a:satOff val="-12572"/>
            <a:lumOff val="-2304"/>
            <a:alphaOff val="0"/>
          </a:schemeClr>
        </a:solidFill>
        <a:ln w="25400" cap="flat" cmpd="sng" algn="ctr">
          <a:solidFill>
            <a:schemeClr val="accent2">
              <a:hueOff val="1087595"/>
              <a:satOff val="-12572"/>
              <a:lumOff val="-230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7FD635-8CCC-4797-9BE9-F1AAA57149A7}">
      <dsp:nvSpPr>
        <dsp:cNvPr id="0" name=""/>
        <dsp:cNvSpPr/>
      </dsp:nvSpPr>
      <dsp:spPr>
        <a:xfrm rot="5400000">
          <a:off x="2694538" y="1881905"/>
          <a:ext cx="671872" cy="1117981"/>
        </a:xfrm>
        <a:prstGeom prst="corner">
          <a:avLst>
            <a:gd name="adj1" fmla="val 16120"/>
            <a:gd name="adj2" fmla="val 16110"/>
          </a:avLst>
        </a:prstGeom>
        <a:solidFill>
          <a:schemeClr val="accent2">
            <a:hueOff val="1450127"/>
            <a:satOff val="-16763"/>
            <a:lumOff val="-3071"/>
            <a:alphaOff val="0"/>
          </a:schemeClr>
        </a:solidFill>
        <a:ln w="25400" cap="flat" cmpd="sng" algn="ctr">
          <a:solidFill>
            <a:schemeClr val="accent2">
              <a:hueOff val="1450127"/>
              <a:satOff val="-16763"/>
              <a:lumOff val="-307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BD163B-A410-4DF5-9516-F23B4A97D3B7}">
      <dsp:nvSpPr>
        <dsp:cNvPr id="0" name=""/>
        <dsp:cNvSpPr/>
      </dsp:nvSpPr>
      <dsp:spPr>
        <a:xfrm>
          <a:off x="2582386" y="2215941"/>
          <a:ext cx="1009320" cy="884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a:effectLst/>
            </a:rPr>
            <a:t>Bachelor’s Degree (4 years +)</a:t>
          </a:r>
          <a:endParaRPr lang="en-US" sz="1400" kern="1200"/>
        </a:p>
      </dsp:txBody>
      <dsp:txXfrm>
        <a:off x="2582386" y="2215941"/>
        <a:ext cx="1009320" cy="884728"/>
      </dsp:txXfrm>
    </dsp:sp>
    <dsp:sp modelId="{D9092F5A-5A33-4FB8-B867-6358CBCC1060}">
      <dsp:nvSpPr>
        <dsp:cNvPr id="0" name=""/>
        <dsp:cNvSpPr/>
      </dsp:nvSpPr>
      <dsp:spPr>
        <a:xfrm>
          <a:off x="3401268" y="1799598"/>
          <a:ext cx="190437" cy="190437"/>
        </a:xfrm>
        <a:prstGeom prst="triangle">
          <a:avLst>
            <a:gd name="adj" fmla="val 100000"/>
          </a:avLst>
        </a:prstGeom>
        <a:solidFill>
          <a:schemeClr val="accent2">
            <a:hueOff val="1812658"/>
            <a:satOff val="-20953"/>
            <a:lumOff val="-3839"/>
            <a:alphaOff val="0"/>
          </a:schemeClr>
        </a:solidFill>
        <a:ln w="25400" cap="flat" cmpd="sng" algn="ctr">
          <a:solidFill>
            <a:schemeClr val="accent2">
              <a:hueOff val="1812658"/>
              <a:satOff val="-20953"/>
              <a:lumOff val="-383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C48BE-4F5E-44D1-BF3F-EF9563A9B218}">
      <dsp:nvSpPr>
        <dsp:cNvPr id="0" name=""/>
        <dsp:cNvSpPr/>
      </dsp:nvSpPr>
      <dsp:spPr>
        <a:xfrm rot="5400000">
          <a:off x="3930143" y="1576153"/>
          <a:ext cx="671872" cy="1117981"/>
        </a:xfrm>
        <a:prstGeom prst="corner">
          <a:avLst>
            <a:gd name="adj1" fmla="val 16120"/>
            <a:gd name="adj2" fmla="val 16110"/>
          </a:avLst>
        </a:prstGeom>
        <a:solidFill>
          <a:schemeClr val="accent2">
            <a:hueOff val="2175190"/>
            <a:satOff val="-25144"/>
            <a:lumOff val="-4607"/>
            <a:alphaOff val="0"/>
          </a:schemeClr>
        </a:solidFill>
        <a:ln w="25400" cap="flat" cmpd="sng" algn="ctr">
          <a:solidFill>
            <a:schemeClr val="accent2">
              <a:hueOff val="2175190"/>
              <a:satOff val="-25144"/>
              <a:lumOff val="-460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D4ACB7-7578-49D0-A393-4FF9E3BA9E46}">
      <dsp:nvSpPr>
        <dsp:cNvPr id="0" name=""/>
        <dsp:cNvSpPr/>
      </dsp:nvSpPr>
      <dsp:spPr>
        <a:xfrm>
          <a:off x="3817990" y="1910189"/>
          <a:ext cx="1009320" cy="884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endParaRPr lang="en-US" sz="1400" kern="1200"/>
        </a:p>
      </dsp:txBody>
      <dsp:txXfrm>
        <a:off x="3817990" y="1910189"/>
        <a:ext cx="1009320" cy="884728"/>
      </dsp:txXfrm>
    </dsp:sp>
    <dsp:sp modelId="{3CB694D8-9D38-4E56-A778-6C4278968CA7}">
      <dsp:nvSpPr>
        <dsp:cNvPr id="0" name=""/>
        <dsp:cNvSpPr/>
      </dsp:nvSpPr>
      <dsp:spPr>
        <a:xfrm>
          <a:off x="4636873" y="1493846"/>
          <a:ext cx="190437" cy="190437"/>
        </a:xfrm>
        <a:prstGeom prst="triangle">
          <a:avLst>
            <a:gd name="adj" fmla="val 100000"/>
          </a:avLst>
        </a:prstGeom>
        <a:solidFill>
          <a:schemeClr val="accent2">
            <a:hueOff val="2537722"/>
            <a:satOff val="-29335"/>
            <a:lumOff val="-5375"/>
            <a:alphaOff val="0"/>
          </a:schemeClr>
        </a:solidFill>
        <a:ln w="25400" cap="flat" cmpd="sng" algn="ctr">
          <a:solidFill>
            <a:schemeClr val="accent2">
              <a:hueOff val="2537722"/>
              <a:satOff val="-29335"/>
              <a:lumOff val="-537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767823-E233-43AE-8CB6-D0640848FA5E}">
      <dsp:nvSpPr>
        <dsp:cNvPr id="0" name=""/>
        <dsp:cNvSpPr/>
      </dsp:nvSpPr>
      <dsp:spPr>
        <a:xfrm rot="5400000">
          <a:off x="5165748" y="1270402"/>
          <a:ext cx="671872" cy="1117981"/>
        </a:xfrm>
        <a:prstGeom prst="corner">
          <a:avLst>
            <a:gd name="adj1" fmla="val 16120"/>
            <a:gd name="adj2" fmla="val 16110"/>
          </a:avLst>
        </a:prstGeom>
        <a:solidFill>
          <a:schemeClr val="accent2">
            <a:hueOff val="2900253"/>
            <a:satOff val="-33525"/>
            <a:lumOff val="-6143"/>
            <a:alphaOff val="0"/>
          </a:schemeClr>
        </a:solidFill>
        <a:ln w="25400" cap="flat" cmpd="sng" algn="ctr">
          <a:solidFill>
            <a:schemeClr val="accent2">
              <a:hueOff val="2900253"/>
              <a:satOff val="-33525"/>
              <a:lumOff val="-614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C36968-6D53-4B04-85CE-A366579F2A14}">
      <dsp:nvSpPr>
        <dsp:cNvPr id="0" name=""/>
        <dsp:cNvSpPr/>
      </dsp:nvSpPr>
      <dsp:spPr>
        <a:xfrm>
          <a:off x="5053595" y="1604437"/>
          <a:ext cx="1009320" cy="884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a:effectLst/>
            </a:rPr>
            <a:t>Master’s Degree (2 years+)</a:t>
          </a:r>
        </a:p>
      </dsp:txBody>
      <dsp:txXfrm>
        <a:off x="5053595" y="1604437"/>
        <a:ext cx="1009320" cy="884728"/>
      </dsp:txXfrm>
    </dsp:sp>
    <dsp:sp modelId="{79C574C0-5F1D-4BB4-91F7-5E1B6FF3134D}">
      <dsp:nvSpPr>
        <dsp:cNvPr id="0" name=""/>
        <dsp:cNvSpPr/>
      </dsp:nvSpPr>
      <dsp:spPr>
        <a:xfrm>
          <a:off x="5872478" y="1188095"/>
          <a:ext cx="190437" cy="190437"/>
        </a:xfrm>
        <a:prstGeom prst="triangle">
          <a:avLst>
            <a:gd name="adj" fmla="val 100000"/>
          </a:avLst>
        </a:prstGeom>
        <a:solidFill>
          <a:schemeClr val="accent2">
            <a:hueOff val="3262785"/>
            <a:satOff val="-37716"/>
            <a:lumOff val="-6911"/>
            <a:alphaOff val="0"/>
          </a:schemeClr>
        </a:solidFill>
        <a:ln w="25400" cap="flat" cmpd="sng" algn="ctr">
          <a:solidFill>
            <a:schemeClr val="accent2">
              <a:hueOff val="3262785"/>
              <a:satOff val="-37716"/>
              <a:lumOff val="-691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A49245-B11B-4BB5-8294-F3A3B18CAB2B}">
      <dsp:nvSpPr>
        <dsp:cNvPr id="0" name=""/>
        <dsp:cNvSpPr/>
      </dsp:nvSpPr>
      <dsp:spPr>
        <a:xfrm rot="5400000">
          <a:off x="6401353" y="964650"/>
          <a:ext cx="671872" cy="1117981"/>
        </a:xfrm>
        <a:prstGeom prst="corner">
          <a:avLst>
            <a:gd name="adj1" fmla="val 16120"/>
            <a:gd name="adj2" fmla="val 16110"/>
          </a:avLst>
        </a:prstGeom>
        <a:solidFill>
          <a:schemeClr val="accent2">
            <a:hueOff val="3625317"/>
            <a:satOff val="-41907"/>
            <a:lumOff val="-7678"/>
            <a:alphaOff val="0"/>
          </a:schemeClr>
        </a:solidFill>
        <a:ln w="25400" cap="flat" cmpd="sng" algn="ctr">
          <a:solidFill>
            <a:schemeClr val="accent2">
              <a:hueOff val="3625317"/>
              <a:satOff val="-41907"/>
              <a:lumOff val="-767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6E9215-4985-41A0-874E-4B5CBDFF40F7}">
      <dsp:nvSpPr>
        <dsp:cNvPr id="0" name=""/>
        <dsp:cNvSpPr/>
      </dsp:nvSpPr>
      <dsp:spPr>
        <a:xfrm>
          <a:off x="6289200" y="1298686"/>
          <a:ext cx="1009320" cy="884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a:effectLst/>
            </a:rPr>
            <a:t>Doctorate Degree (2 years +)</a:t>
          </a:r>
        </a:p>
      </dsp:txBody>
      <dsp:txXfrm>
        <a:off x="6289200" y="1298686"/>
        <a:ext cx="1009320" cy="884728"/>
      </dsp:txXfrm>
    </dsp:sp>
    <dsp:sp modelId="{FC0F4628-C555-419C-8908-96AEAD66F2DB}">
      <dsp:nvSpPr>
        <dsp:cNvPr id="0" name=""/>
        <dsp:cNvSpPr/>
      </dsp:nvSpPr>
      <dsp:spPr>
        <a:xfrm>
          <a:off x="7108082" y="882343"/>
          <a:ext cx="190437" cy="190437"/>
        </a:xfrm>
        <a:prstGeom prst="triangle">
          <a:avLst>
            <a:gd name="adj" fmla="val 100000"/>
          </a:avLst>
        </a:prstGeom>
        <a:solidFill>
          <a:schemeClr val="accent2">
            <a:hueOff val="3987849"/>
            <a:satOff val="-46097"/>
            <a:lumOff val="-8446"/>
            <a:alphaOff val="0"/>
          </a:schemeClr>
        </a:solidFill>
        <a:ln w="25400" cap="flat" cmpd="sng" algn="ctr">
          <a:solidFill>
            <a:schemeClr val="accent2">
              <a:hueOff val="3987849"/>
              <a:satOff val="-46097"/>
              <a:lumOff val="-844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D65EC3-7CD4-4F64-AF13-8023C918526F}">
      <dsp:nvSpPr>
        <dsp:cNvPr id="0" name=""/>
        <dsp:cNvSpPr/>
      </dsp:nvSpPr>
      <dsp:spPr>
        <a:xfrm rot="5400000">
          <a:off x="7636957" y="658899"/>
          <a:ext cx="671872" cy="1117981"/>
        </a:xfrm>
        <a:prstGeom prst="corner">
          <a:avLst>
            <a:gd name="adj1" fmla="val 16120"/>
            <a:gd name="adj2" fmla="val 16110"/>
          </a:avLst>
        </a:prstGeom>
        <a:solidFill>
          <a:schemeClr val="accent2">
            <a:hueOff val="4350380"/>
            <a:satOff val="-50288"/>
            <a:lumOff val="-9214"/>
            <a:alphaOff val="0"/>
          </a:schemeClr>
        </a:solidFill>
        <a:ln w="25400" cap="flat" cmpd="sng" algn="ctr">
          <a:solidFill>
            <a:schemeClr val="accent2">
              <a:hueOff val="4350380"/>
              <a:satOff val="-50288"/>
              <a:lumOff val="-921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F804C2-8567-49E3-B8B6-913A120F533C}">
      <dsp:nvSpPr>
        <dsp:cNvPr id="0" name=""/>
        <dsp:cNvSpPr/>
      </dsp:nvSpPr>
      <dsp:spPr>
        <a:xfrm>
          <a:off x="7524805" y="992934"/>
          <a:ext cx="1009320" cy="884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b="0" kern="1200">
              <a:effectLst/>
            </a:rPr>
            <a:t>Professional Degree (2 years +)</a:t>
          </a:r>
          <a:endParaRPr lang="en-US" sz="1400" kern="1200">
            <a:effectLst/>
          </a:endParaRPr>
        </a:p>
      </dsp:txBody>
      <dsp:txXfrm>
        <a:off x="7524805" y="992934"/>
        <a:ext cx="1009320" cy="8847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985A2A-76C1-4E04-8842-716A9F73F2CC}">
      <dsp:nvSpPr>
        <dsp:cNvPr id="0" name=""/>
        <dsp:cNvSpPr/>
      </dsp:nvSpPr>
      <dsp:spPr>
        <a:xfrm rot="10800000">
          <a:off x="1563638" y="1580"/>
          <a:ext cx="5407798" cy="806095"/>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466" tIns="83820" rIns="156464" bIns="83820" numCol="1" spcCol="1270" anchor="ctr" anchorCtr="0">
          <a:noAutofit/>
        </a:bodyPr>
        <a:lstStyle/>
        <a:p>
          <a:pPr lvl="0" algn="ctr" defTabSz="977900">
            <a:lnSpc>
              <a:spcPct val="90000"/>
            </a:lnSpc>
            <a:spcBef>
              <a:spcPct val="0"/>
            </a:spcBef>
            <a:spcAft>
              <a:spcPct val="35000"/>
            </a:spcAft>
          </a:pPr>
          <a:r>
            <a:rPr lang="en-US" sz="2200" b="1" kern="1200"/>
            <a:t>30 Colleges</a:t>
          </a:r>
        </a:p>
      </dsp:txBody>
      <dsp:txXfrm rot="10800000">
        <a:off x="1765162" y="1580"/>
        <a:ext cx="5206274" cy="806095"/>
      </dsp:txXfrm>
    </dsp:sp>
    <dsp:sp modelId="{8E3A5F0E-A570-41C1-85D3-43E7E28194EA}">
      <dsp:nvSpPr>
        <dsp:cNvPr id="0" name=""/>
        <dsp:cNvSpPr/>
      </dsp:nvSpPr>
      <dsp:spPr>
        <a:xfrm>
          <a:off x="1160590" y="1580"/>
          <a:ext cx="806095" cy="806095"/>
        </a:xfrm>
        <a:prstGeom prst="ellipse">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96DF7B-EFEA-4246-A823-043B46E0E83E}">
      <dsp:nvSpPr>
        <dsp:cNvPr id="0" name=""/>
        <dsp:cNvSpPr/>
      </dsp:nvSpPr>
      <dsp:spPr>
        <a:xfrm rot="10800000">
          <a:off x="1563638" y="1048301"/>
          <a:ext cx="5407798" cy="806095"/>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466" tIns="83820" rIns="156464" bIns="83820" numCol="1" spcCol="1270" anchor="ctr" anchorCtr="0">
          <a:noAutofit/>
        </a:bodyPr>
        <a:lstStyle/>
        <a:p>
          <a:pPr lvl="0" algn="ctr" defTabSz="977900">
            <a:lnSpc>
              <a:spcPct val="90000"/>
            </a:lnSpc>
            <a:spcBef>
              <a:spcPct val="0"/>
            </a:spcBef>
            <a:spcAft>
              <a:spcPct val="35000"/>
            </a:spcAft>
          </a:pPr>
          <a:r>
            <a:rPr lang="en-US" sz="2200" b="1" kern="1200"/>
            <a:t>7 Universities</a:t>
          </a:r>
        </a:p>
      </dsp:txBody>
      <dsp:txXfrm rot="10800000">
        <a:off x="1765162" y="1048301"/>
        <a:ext cx="5206274" cy="806095"/>
      </dsp:txXfrm>
    </dsp:sp>
    <dsp:sp modelId="{940932B3-F884-4723-8EB4-C626B2AB0907}">
      <dsp:nvSpPr>
        <dsp:cNvPr id="0" name=""/>
        <dsp:cNvSpPr/>
      </dsp:nvSpPr>
      <dsp:spPr>
        <a:xfrm>
          <a:off x="1160590" y="1048301"/>
          <a:ext cx="806095" cy="806095"/>
        </a:xfrm>
        <a:prstGeom prst="ellipse">
          <a:avLst/>
        </a:prstGeom>
        <a:solidFill>
          <a:schemeClr val="accent3">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B226F0-2466-4998-A2D6-C3A921EE57E5}">
      <dsp:nvSpPr>
        <dsp:cNvPr id="0" name=""/>
        <dsp:cNvSpPr/>
      </dsp:nvSpPr>
      <dsp:spPr>
        <a:xfrm rot="10800000">
          <a:off x="1563638" y="2095021"/>
          <a:ext cx="5407798" cy="806095"/>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466" tIns="83820" rIns="156464" bIns="83820" numCol="1" spcCol="1270" anchor="ctr" anchorCtr="0">
          <a:noAutofit/>
        </a:bodyPr>
        <a:lstStyle/>
        <a:p>
          <a:pPr lvl="0" algn="ctr" defTabSz="977900">
            <a:lnSpc>
              <a:spcPct val="90000"/>
            </a:lnSpc>
            <a:spcBef>
              <a:spcPct val="0"/>
            </a:spcBef>
            <a:spcAft>
              <a:spcPct val="35000"/>
            </a:spcAft>
          </a:pPr>
          <a:r>
            <a:rPr lang="en-US" sz="2200" b="1" kern="1200">
              <a:latin typeface="+mn-lt"/>
            </a:rPr>
            <a:t>54 Campuses in 47 Minnesota communities</a:t>
          </a:r>
          <a:endParaRPr lang="en-US" sz="2200" kern="1200"/>
        </a:p>
      </dsp:txBody>
      <dsp:txXfrm rot="10800000">
        <a:off x="1765162" y="2095021"/>
        <a:ext cx="5206274" cy="806095"/>
      </dsp:txXfrm>
    </dsp:sp>
    <dsp:sp modelId="{5A48D050-A17D-491C-82AA-14E2AA3415EE}">
      <dsp:nvSpPr>
        <dsp:cNvPr id="0" name=""/>
        <dsp:cNvSpPr/>
      </dsp:nvSpPr>
      <dsp:spPr>
        <a:xfrm>
          <a:off x="1160590" y="2095021"/>
          <a:ext cx="806095" cy="806095"/>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E6BC40-983D-49CC-B6AD-FD6AD3C5217E}">
      <dsp:nvSpPr>
        <dsp:cNvPr id="0" name=""/>
        <dsp:cNvSpPr/>
      </dsp:nvSpPr>
      <dsp:spPr>
        <a:xfrm rot="10800000">
          <a:off x="1563638" y="3141742"/>
          <a:ext cx="5407798" cy="806095"/>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466" tIns="83820" rIns="156464" bIns="83820" numCol="1" spcCol="1270" anchor="ctr" anchorCtr="0">
          <a:noAutofit/>
        </a:bodyPr>
        <a:lstStyle/>
        <a:p>
          <a:pPr lvl="0" algn="ctr" defTabSz="977900">
            <a:lnSpc>
              <a:spcPct val="90000"/>
            </a:lnSpc>
            <a:spcBef>
              <a:spcPct val="0"/>
            </a:spcBef>
            <a:spcAft>
              <a:spcPct val="35000"/>
            </a:spcAft>
          </a:pPr>
          <a:r>
            <a:rPr lang="en-US" sz="2200" b="1" kern="1200">
              <a:latin typeface="+mn-lt"/>
            </a:rPr>
            <a:t>3,700 academic programs </a:t>
          </a:r>
          <a:br>
            <a:rPr lang="en-US" sz="2200" b="1" kern="1200">
              <a:latin typeface="+mn-lt"/>
            </a:rPr>
          </a:br>
          <a:r>
            <a:rPr lang="en-US" sz="2200" b="1" kern="1200">
              <a:latin typeface="+mn-lt"/>
            </a:rPr>
            <a:t>(online and on campus )</a:t>
          </a:r>
        </a:p>
      </dsp:txBody>
      <dsp:txXfrm rot="10800000">
        <a:off x="1765162" y="3141742"/>
        <a:ext cx="5206274" cy="806095"/>
      </dsp:txXfrm>
    </dsp:sp>
    <dsp:sp modelId="{1B084854-C1C4-488B-BE1F-419444524B5F}">
      <dsp:nvSpPr>
        <dsp:cNvPr id="0" name=""/>
        <dsp:cNvSpPr/>
      </dsp:nvSpPr>
      <dsp:spPr>
        <a:xfrm>
          <a:off x="1160590" y="3141742"/>
          <a:ext cx="806095" cy="806095"/>
        </a:xfrm>
        <a:prstGeom prst="ellipse">
          <a:avLst/>
        </a:prstGeom>
        <a:solidFill>
          <a:schemeClr val="accent5">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285A5D-7E8F-418C-AA90-E85472053CEE}">
      <dsp:nvSpPr>
        <dsp:cNvPr id="0" name=""/>
        <dsp:cNvSpPr/>
      </dsp:nvSpPr>
      <dsp:spPr>
        <a:xfrm rot="10800000">
          <a:off x="1563638" y="4188463"/>
          <a:ext cx="5407798" cy="806095"/>
        </a:xfrm>
        <a:prstGeom prst="homePlat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466" tIns="83820" rIns="156464" bIns="83820" numCol="1" spcCol="1270" anchor="ctr" anchorCtr="0">
          <a:noAutofit/>
        </a:bodyPr>
        <a:lstStyle/>
        <a:p>
          <a:pPr lvl="0" algn="ctr" defTabSz="977900">
            <a:lnSpc>
              <a:spcPct val="90000"/>
            </a:lnSpc>
            <a:spcBef>
              <a:spcPct val="0"/>
            </a:spcBef>
            <a:spcAft>
              <a:spcPct val="35000"/>
            </a:spcAft>
          </a:pPr>
          <a:r>
            <a:rPr lang="en-US" sz="2200" b="1" kern="1200">
              <a:latin typeface="+mn-lt"/>
            </a:rPr>
            <a:t>396,000 students each year</a:t>
          </a:r>
        </a:p>
      </dsp:txBody>
      <dsp:txXfrm rot="10800000">
        <a:off x="1765162" y="4188463"/>
        <a:ext cx="5206274" cy="806095"/>
      </dsp:txXfrm>
    </dsp:sp>
    <dsp:sp modelId="{ED5DC530-62BD-4B81-836F-3B321627F48A}">
      <dsp:nvSpPr>
        <dsp:cNvPr id="0" name=""/>
        <dsp:cNvSpPr/>
      </dsp:nvSpPr>
      <dsp:spPr>
        <a:xfrm>
          <a:off x="1160590" y="4188463"/>
          <a:ext cx="806095" cy="806095"/>
        </a:xfrm>
        <a:prstGeom prst="ellipse">
          <a:avLst/>
        </a:prstGeom>
        <a:solidFill>
          <a:schemeClr val="bg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298DE0-82A0-4347-B77C-8670F34C814F}" type="datetimeFigureOut">
              <a:rPr lang="en-US" smtClean="0"/>
              <a:t>1/24/2018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937F48-D485-49AB-BF6E-DE5EA95E8848}" type="slidenum">
              <a:rPr lang="en-US" smtClean="0"/>
              <a:t>‹#›</a:t>
            </a:fld>
            <a:endParaRPr lang="en-US"/>
          </a:p>
        </p:txBody>
      </p:sp>
      <p:sp>
        <p:nvSpPr>
          <p:cNvPr id="8" name="Notes Placeholder 7"/>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2279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areerwise.minnstate.edu/info/glossary.html#higher"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areerwise.minnstate.edu/education/mnschools.htm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areerwise.minnstate.edu/info/glossary.html#higher"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a:t>SCRIP SUGGESTION:</a:t>
            </a:r>
          </a:p>
          <a:p>
            <a:r>
              <a:rPr lang="en-US" sz="1100"/>
              <a:t>Introduce yourself and/or</a:t>
            </a:r>
            <a:r>
              <a:rPr lang="en-US" sz="1100" baseline="0"/>
              <a:t> this presentation’s topic. Provide context of how this presentation fits with other information students have received about career exploration, career planning and/or Personal Learning Plans. </a:t>
            </a:r>
            <a:endParaRPr lang="en-US" sz="1100"/>
          </a:p>
          <a:p>
            <a:endParaRPr lang="en-US" sz="1100"/>
          </a:p>
          <a:p>
            <a:endParaRPr lang="en-US" sz="1100"/>
          </a:p>
          <a:p>
            <a:r>
              <a:rPr lang="en-US" sz="1100"/>
              <a:t>NOTES:</a:t>
            </a:r>
          </a:p>
          <a:p>
            <a:r>
              <a:rPr lang="en-US" sz="1100" b="1"/>
              <a:t>Public and nonprofit Presenters/Educators/Advisors have permission to customize/edit</a:t>
            </a:r>
            <a:r>
              <a:rPr lang="en-US" sz="1100" b="1" baseline="0"/>
              <a:t> these slides to use with students.</a:t>
            </a:r>
            <a:endParaRPr lang="en-US" sz="1100" b="1"/>
          </a:p>
          <a:p>
            <a:endParaRPr lang="en-US" sz="1100"/>
          </a:p>
          <a:p>
            <a:r>
              <a:rPr lang="en-US" sz="1100"/>
              <a:t>Original</a:t>
            </a:r>
            <a:r>
              <a:rPr lang="en-US" sz="1100" baseline="0"/>
              <a:t> </a:t>
            </a:r>
            <a:r>
              <a:rPr lang="en-US" sz="1100"/>
              <a:t>PowerPoint created by:</a:t>
            </a:r>
            <a:r>
              <a:rPr lang="en-US" sz="1100" baseline="0"/>
              <a:t> </a:t>
            </a:r>
          </a:p>
          <a:p>
            <a:pPr>
              <a:spcBef>
                <a:spcPts val="0"/>
              </a:spcBef>
            </a:pPr>
            <a:r>
              <a:rPr lang="en-US" sz="1100">
                <a:solidFill>
                  <a:srgbClr val="ACA39A"/>
                </a:solidFill>
              </a:rPr>
              <a:t>Denise Felder</a:t>
            </a:r>
            <a:r>
              <a:rPr lang="en-US" sz="1100" b="0">
                <a:solidFill>
                  <a:srgbClr val="ACA39A"/>
                </a:solidFill>
              </a:rPr>
              <a:t>, Minnesota State Colleges &amp; Universities</a:t>
            </a:r>
          </a:p>
          <a:p>
            <a:pPr>
              <a:spcBef>
                <a:spcPts val="0"/>
              </a:spcBef>
            </a:pPr>
            <a:r>
              <a:rPr lang="en-US" sz="1100">
                <a:solidFill>
                  <a:srgbClr val="ACA39A"/>
                </a:solidFill>
              </a:rPr>
              <a:t>April Schnell</a:t>
            </a:r>
            <a:r>
              <a:rPr lang="en-US" sz="1100" b="0">
                <a:solidFill>
                  <a:srgbClr val="ACA39A"/>
                </a:solidFill>
              </a:rPr>
              <a:t>, Minnesota Department of Education</a:t>
            </a:r>
          </a:p>
          <a:p>
            <a:pPr>
              <a:spcBef>
                <a:spcPts val="0"/>
              </a:spcBef>
            </a:pPr>
            <a:r>
              <a:rPr lang="en-US" sz="1100" b="0">
                <a:solidFill>
                  <a:srgbClr val="ACA39A"/>
                </a:solidFill>
              </a:rPr>
              <a:t>2018</a:t>
            </a:r>
          </a:p>
          <a:p>
            <a:endParaRPr lang="en-US" sz="1100"/>
          </a:p>
          <a:p>
            <a:r>
              <a:rPr lang="en-US" sz="1100"/>
              <a:t>Use this PowerPoint as part of your career</a:t>
            </a:r>
            <a:r>
              <a:rPr lang="en-US" sz="1100" baseline="0"/>
              <a:t> and college readiness curriculum.</a:t>
            </a:r>
            <a:endParaRPr lang="en-US" sz="1100"/>
          </a:p>
          <a:p>
            <a:endParaRPr lang="en-US" sz="1100"/>
          </a:p>
        </p:txBody>
      </p:sp>
      <p:sp>
        <p:nvSpPr>
          <p:cNvPr id="4" name="Slide Number Placeholder 3"/>
          <p:cNvSpPr>
            <a:spLocks noGrp="1"/>
          </p:cNvSpPr>
          <p:nvPr>
            <p:ph type="sldNum" sz="quarter" idx="10"/>
          </p:nvPr>
        </p:nvSpPr>
        <p:spPr/>
        <p:txBody>
          <a:bodyPr/>
          <a:lstStyle/>
          <a:p>
            <a:fld id="{EB937F48-D485-49AB-BF6E-DE5EA95E8848}" type="slidenum">
              <a:rPr lang="en-US" smtClean="0"/>
              <a:t>1</a:t>
            </a:fld>
            <a:endParaRPr lang="en-US"/>
          </a:p>
        </p:txBody>
      </p:sp>
    </p:spTree>
    <p:extLst>
      <p:ext uri="{BB962C8B-B14F-4D97-AF65-F5344CB8AC3E}">
        <p14:creationId xmlns:p14="http://schemas.microsoft.com/office/powerpoint/2010/main" val="2832398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SCRIPT SUGGESTION:</a:t>
            </a:r>
          </a:p>
          <a:p>
            <a:r>
              <a:rPr lang="en-US" sz="1100" dirty="0"/>
              <a:t>Lead</a:t>
            </a:r>
            <a:r>
              <a:rPr lang="en-US" sz="1100" baseline="0" dirty="0"/>
              <a:t> group discussion about student’s post-high school graduation plans. How did they choose those plans? What about their plans excites them, scares them? Who helped them make their plans?</a:t>
            </a:r>
          </a:p>
          <a:p>
            <a:endParaRPr lang="en-US" sz="1100" baseline="0" dirty="0"/>
          </a:p>
          <a:p>
            <a:r>
              <a:rPr lang="en-US" sz="1100" baseline="0" dirty="0"/>
              <a:t>What do students expect their lives will be like in 10 years? How do their immediate plans help them with their 10 year goals?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Goal of this presentation is to provide educators and advisers information/resources to encourage and </a:t>
            </a:r>
            <a:r>
              <a:rPr lang="en-US" sz="1100" b="0" dirty="0"/>
              <a:t>equip their students to take charge of their own career and college planning.</a:t>
            </a:r>
            <a:endParaRPr lang="en-US" sz="1100" baseline="0" dirty="0"/>
          </a:p>
          <a:p>
            <a:endParaRPr lang="en-US" sz="1100" dirty="0"/>
          </a:p>
        </p:txBody>
      </p:sp>
      <p:sp>
        <p:nvSpPr>
          <p:cNvPr id="4" name="Slide Number Placeholder 3"/>
          <p:cNvSpPr>
            <a:spLocks noGrp="1"/>
          </p:cNvSpPr>
          <p:nvPr>
            <p:ph type="sldNum" sz="quarter" idx="10"/>
          </p:nvPr>
        </p:nvSpPr>
        <p:spPr/>
        <p:txBody>
          <a:bodyPr/>
          <a:lstStyle/>
          <a:p>
            <a:fld id="{EB937F48-D485-49AB-BF6E-DE5EA95E8848}" type="slidenum">
              <a:rPr lang="en-US" smtClean="0"/>
              <a:t>2</a:t>
            </a:fld>
            <a:endParaRPr lang="en-US"/>
          </a:p>
        </p:txBody>
      </p:sp>
    </p:spTree>
    <p:extLst>
      <p:ext uri="{BB962C8B-B14F-4D97-AF65-F5344CB8AC3E}">
        <p14:creationId xmlns:p14="http://schemas.microsoft.com/office/powerpoint/2010/main" val="4222240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SCRIPT SUGGESTIONs:</a:t>
            </a:r>
          </a:p>
          <a:p>
            <a:r>
              <a:rPr lang="en-US" sz="1100" dirty="0"/>
              <a:t>69% does not include</a:t>
            </a:r>
            <a:r>
              <a:rPr lang="en-US" sz="1100" baseline="0" dirty="0"/>
              <a:t> those who go into the military to receive career training, or those who are in registered apprenticeships. </a:t>
            </a:r>
          </a:p>
          <a:p>
            <a:endParaRPr lang="en-US" sz="1100" dirty="0"/>
          </a:p>
          <a:p>
            <a:r>
              <a:rPr lang="en-US" sz="1100" dirty="0"/>
              <a:t>For students who</a:t>
            </a:r>
            <a:r>
              <a:rPr lang="en-US" sz="1100" baseline="0" dirty="0"/>
              <a:t> say they “want to </a:t>
            </a:r>
            <a:r>
              <a:rPr lang="en-US" sz="1100" baseline="0" dirty="0" smtClean="0"/>
              <a:t>go </a:t>
            </a:r>
            <a:r>
              <a:rPr lang="en-US" sz="1100" baseline="0" dirty="0"/>
              <a:t>to college,” and for students who say “they can’t get into college, can’t afford college, or college is not right for them” – Ask them to define “college.” What images come to mind, what do you do there? Where is college? Ask them for examples. </a:t>
            </a:r>
          </a:p>
          <a:p>
            <a:endParaRPr lang="en-US" sz="1100" dirty="0"/>
          </a:p>
          <a:p>
            <a:endParaRPr lang="en-US" sz="1100" baseline="0" dirty="0"/>
          </a:p>
          <a:p>
            <a:r>
              <a:rPr lang="en-US" sz="1100" baseline="0" dirty="0"/>
              <a:t>NOTES:</a:t>
            </a:r>
          </a:p>
          <a:p>
            <a:r>
              <a:rPr lang="en-US" sz="1100" b="1" dirty="0" smtClean="0"/>
              <a:t>Postsecondary Education</a:t>
            </a:r>
            <a:r>
              <a:rPr lang="en-US" sz="1100" dirty="0" smtClean="0"/>
              <a:t> </a:t>
            </a:r>
            <a:br>
              <a:rPr lang="en-US" sz="1100" dirty="0" smtClean="0"/>
            </a:br>
            <a:r>
              <a:rPr lang="en-US" sz="1100" dirty="0" smtClean="0"/>
              <a:t>A formal instructional program which curriculum is designed primarily for students who have earned a high school diploma or the equivalent. Includes two-year colleges and four-year colleges and universities as well as academic, vocational, and continuing professional education programs. Also called </a:t>
            </a:r>
            <a:r>
              <a:rPr lang="en-US" sz="1100" dirty="0" smtClean="0">
                <a:hlinkClick r:id="rId3"/>
              </a:rPr>
              <a:t>higher education</a:t>
            </a:r>
            <a:r>
              <a:rPr lang="en-US" sz="1100" dirty="0" smtClean="0"/>
              <a:t>.</a:t>
            </a:r>
          </a:p>
          <a:p>
            <a:r>
              <a:rPr lang="en-US" sz="1100" dirty="0" smtClean="0"/>
              <a:t>https</a:t>
            </a:r>
            <a:r>
              <a:rPr lang="en-US" sz="1100" dirty="0"/>
              <a:t>://careerwise.minnstate.edu/info/glossary.html </a:t>
            </a:r>
          </a:p>
        </p:txBody>
      </p:sp>
      <p:sp>
        <p:nvSpPr>
          <p:cNvPr id="4" name="Slide Number Placeholder 3"/>
          <p:cNvSpPr>
            <a:spLocks noGrp="1"/>
          </p:cNvSpPr>
          <p:nvPr>
            <p:ph type="sldNum" sz="quarter" idx="10"/>
          </p:nvPr>
        </p:nvSpPr>
        <p:spPr/>
        <p:txBody>
          <a:bodyPr/>
          <a:lstStyle/>
          <a:p>
            <a:fld id="{EB937F48-D485-49AB-BF6E-DE5EA95E8848}" type="slidenum">
              <a:rPr lang="en-US" smtClean="0"/>
              <a:t>3</a:t>
            </a:fld>
            <a:endParaRPr lang="en-US"/>
          </a:p>
        </p:txBody>
      </p:sp>
    </p:spTree>
    <p:extLst>
      <p:ext uri="{BB962C8B-B14F-4D97-AF65-F5344CB8AC3E}">
        <p14:creationId xmlns:p14="http://schemas.microsoft.com/office/powerpoint/2010/main" val="2477766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SCRIPT SUGGESTION:</a:t>
            </a:r>
          </a:p>
          <a:p>
            <a:r>
              <a:rPr lang="en-US" sz="1100" dirty="0"/>
              <a:t>For students who</a:t>
            </a:r>
            <a:r>
              <a:rPr lang="en-US" sz="1100" baseline="0" dirty="0"/>
              <a:t> say they “want to go to college,” and for students who say “they can’t get into college, can’t afford college, or college is not right for them” – Ask them to define “college.” What images come to mind, what do you do there? Where is college? Ask them for examples. </a:t>
            </a:r>
          </a:p>
          <a:p>
            <a:endParaRPr lang="en-US" sz="1100" baseline="0" dirty="0"/>
          </a:p>
          <a:p>
            <a:endParaRPr lang="en-US" sz="1100" baseline="0" dirty="0"/>
          </a:p>
          <a:p>
            <a:r>
              <a:rPr lang="en-US" sz="1100" baseline="0" dirty="0"/>
              <a:t>NOTES:</a:t>
            </a:r>
          </a:p>
          <a:p>
            <a:r>
              <a:rPr lang="en-US" sz="1100" baseline="0" dirty="0"/>
              <a:t>Definition of </a:t>
            </a:r>
            <a:r>
              <a:rPr lang="en-US" sz="1100" b="1" dirty="0"/>
              <a:t>College</a:t>
            </a:r>
            <a:r>
              <a:rPr lang="en-US" sz="1100" dirty="0"/>
              <a:t> </a:t>
            </a:r>
            <a:br>
              <a:rPr lang="en-US" sz="1100" dirty="0"/>
            </a:br>
            <a:r>
              <a:rPr lang="en-US" sz="1100" dirty="0"/>
              <a:t>A </a:t>
            </a:r>
            <a:r>
              <a:rPr lang="en-US" sz="1100" dirty="0">
                <a:hlinkClick r:id="rId3"/>
              </a:rPr>
              <a:t>postsecondary educational institution</a:t>
            </a:r>
            <a:r>
              <a:rPr lang="en-US" sz="1100" dirty="0"/>
              <a:t> that offers undergraduate programs, but usually no graduate degree programs. Undergraduate programs awards include certificates, associates' and bachelor's degrees.</a:t>
            </a:r>
          </a:p>
          <a:p>
            <a:endParaRPr lang="en-US" sz="1100" baseline="0" dirty="0"/>
          </a:p>
          <a:p>
            <a:r>
              <a:rPr lang="en-US" sz="1100" baseline="0" dirty="0"/>
              <a:t>Definition of </a:t>
            </a:r>
            <a:r>
              <a:rPr lang="en-US" sz="1100" b="1" dirty="0"/>
              <a:t>University</a:t>
            </a:r>
            <a:r>
              <a:rPr lang="en-US" sz="1100" dirty="0"/>
              <a:t> </a:t>
            </a:r>
            <a:br>
              <a:rPr lang="en-US" sz="1100" dirty="0"/>
            </a:br>
            <a:r>
              <a:rPr lang="en-US" sz="1100" dirty="0"/>
              <a:t>A </a:t>
            </a:r>
            <a:r>
              <a:rPr lang="en-US" sz="1100" dirty="0">
                <a:hlinkClick r:id="rId3"/>
              </a:rPr>
              <a:t>higher education school</a:t>
            </a:r>
            <a:r>
              <a:rPr lang="en-US" sz="1100" dirty="0"/>
              <a:t> that offers both undergraduate and graduate degree programs.</a:t>
            </a:r>
            <a:r>
              <a:rPr lang="en-US" sz="1100" baseline="0" dirty="0"/>
              <a:t> </a:t>
            </a:r>
            <a:r>
              <a:rPr lang="en-US" sz="1100" dirty="0"/>
              <a:t>Source: </a:t>
            </a:r>
            <a:r>
              <a:rPr lang="en-US" sz="1100" dirty="0" err="1"/>
              <a:t>CareerWise</a:t>
            </a:r>
            <a:r>
              <a:rPr lang="en-US" sz="1100" dirty="0"/>
              <a:t> https://careerwise.minnstate.edu/info/glossary.html </a:t>
            </a:r>
          </a:p>
        </p:txBody>
      </p:sp>
      <p:sp>
        <p:nvSpPr>
          <p:cNvPr id="4" name="Slide Number Placeholder 3"/>
          <p:cNvSpPr>
            <a:spLocks noGrp="1"/>
          </p:cNvSpPr>
          <p:nvPr>
            <p:ph type="sldNum" sz="quarter" idx="10"/>
          </p:nvPr>
        </p:nvSpPr>
        <p:spPr/>
        <p:txBody>
          <a:bodyPr/>
          <a:lstStyle/>
          <a:p>
            <a:fld id="{EB937F48-D485-49AB-BF6E-DE5EA95E8848}" type="slidenum">
              <a:rPr lang="en-US" smtClean="0"/>
              <a:t>4</a:t>
            </a:fld>
            <a:endParaRPr lang="en-US"/>
          </a:p>
        </p:txBody>
      </p:sp>
    </p:spTree>
    <p:extLst>
      <p:ext uri="{BB962C8B-B14F-4D97-AF65-F5344CB8AC3E}">
        <p14:creationId xmlns:p14="http://schemas.microsoft.com/office/powerpoint/2010/main" val="1444677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39A5EC-801D-4C52-A8F8-6974B35E581C}" type="slidenum">
              <a:rPr lang="en-US"/>
              <a:pPr/>
              <a:t>5</a:t>
            </a:fld>
            <a:endParaRPr lang="en-US"/>
          </a:p>
        </p:txBody>
      </p:sp>
      <p:sp>
        <p:nvSpPr>
          <p:cNvPr id="562178" name="Rectangle 2"/>
          <p:cNvSpPr>
            <a:spLocks noGrp="1" noRot="1" noChangeAspect="1" noChangeArrowheads="1" noTextEdit="1"/>
          </p:cNvSpPr>
          <p:nvPr>
            <p:ph type="sldImg"/>
          </p:nvPr>
        </p:nvSpPr>
        <p:spPr>
          <a:ln/>
        </p:spPr>
      </p:sp>
      <p:sp>
        <p:nvSpPr>
          <p:cNvPr id="562179" name="Rectangle 3"/>
          <p:cNvSpPr>
            <a:spLocks noGrp="1" noChangeArrowheads="1"/>
          </p:cNvSpPr>
          <p:nvPr>
            <p:ph type="body" idx="1"/>
          </p:nvPr>
        </p:nvSpPr>
        <p:spPr/>
        <p:txBody>
          <a:bodyPr/>
          <a:lstStyle/>
          <a:p>
            <a:r>
              <a:rPr lang="en-US" sz="1100" dirty="0"/>
              <a:t>SCRIPT SUGGESTIONS:</a:t>
            </a:r>
          </a:p>
          <a:p>
            <a:r>
              <a:rPr lang="en-US" sz="1100" dirty="0"/>
              <a:t>Saying “I want to go</a:t>
            </a:r>
            <a:r>
              <a:rPr lang="en-US" sz="1100" baseline="0" dirty="0"/>
              <a:t> to college” is as specific as saying “I want ice cream.” </a:t>
            </a:r>
          </a:p>
          <a:p>
            <a:endParaRPr lang="en-US" sz="1100" baseline="0" dirty="0"/>
          </a:p>
          <a:p>
            <a:r>
              <a:rPr lang="en-US" sz="1100" baseline="0" dirty="0"/>
              <a:t>If you gave someone a scoop of butter pecan ice cream, they licked it and said they did not like it, would you assume that that person hated all types of ice cream? A student who goes to a four year private school and drops out after 3 years and changing their major multiple times might think that they are not college material. In reality, they might have picked the wrong college or wrong college program for them. </a:t>
            </a:r>
          </a:p>
          <a:p>
            <a:endParaRPr lang="en-US" sz="1100" baseline="0" dirty="0"/>
          </a:p>
          <a:p>
            <a:r>
              <a:rPr lang="en-US" sz="1100" baseline="0" dirty="0"/>
              <a:t>Someone who says “I can’t get into college or college is not for me” has not explored all their options. </a:t>
            </a:r>
          </a:p>
          <a:p>
            <a:endParaRPr lang="en-US" sz="1100" baseline="0" dirty="0"/>
          </a:p>
          <a:p>
            <a:endParaRPr lang="en-US" sz="1100" baseline="0" dirty="0"/>
          </a:p>
          <a:p>
            <a:r>
              <a:rPr lang="en-US" sz="1100" baseline="0" dirty="0"/>
              <a:t>NOTES:</a:t>
            </a:r>
          </a:p>
          <a:p>
            <a:r>
              <a:rPr lang="en-US" sz="1100" baseline="0" dirty="0"/>
              <a:t>In order to advise a student to the right college option for them, you need to know what each type of college offers, what degree types there are, the importance of transfer, and which postsecondary option fits the students’ career goals. </a:t>
            </a:r>
          </a:p>
        </p:txBody>
      </p:sp>
    </p:spTree>
    <p:extLst>
      <p:ext uri="{BB962C8B-B14F-4D97-AF65-F5344CB8AC3E}">
        <p14:creationId xmlns:p14="http://schemas.microsoft.com/office/powerpoint/2010/main" val="2575420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a:t>SCRIPT SUGGESTIONS:</a:t>
            </a:r>
          </a:p>
          <a:p>
            <a:r>
              <a:rPr lang="en-US" sz="1100"/>
              <a:t>Before enrolling</a:t>
            </a:r>
            <a:r>
              <a:rPr lang="en-US" sz="1100" baseline="0"/>
              <a:t> in a college, decide if your first goal is to transfer to a university or earn a degree, also narrow down your choices of a major or program. Every college offers different programs and degree options. </a:t>
            </a:r>
          </a:p>
          <a:p>
            <a:endParaRPr lang="en-US" sz="1100"/>
          </a:p>
          <a:p>
            <a:r>
              <a:rPr lang="en-US" sz="1100"/>
              <a:t>Give statics</a:t>
            </a:r>
            <a:r>
              <a:rPr lang="en-US" sz="1100" baseline="0"/>
              <a:t> on # of bachelor students who start at 2 year school and transfer to a university. https://www.insidehighered.com/news/2015/03/26/nearly-half-four-year-college-graduates-attended-two-year-college </a:t>
            </a:r>
          </a:p>
          <a:p>
            <a:endParaRPr lang="en-US" sz="1100" baseline="0"/>
          </a:p>
        </p:txBody>
      </p:sp>
      <p:sp>
        <p:nvSpPr>
          <p:cNvPr id="4" name="Slide Number Placeholder 3"/>
          <p:cNvSpPr>
            <a:spLocks noGrp="1"/>
          </p:cNvSpPr>
          <p:nvPr>
            <p:ph type="sldNum" sz="quarter" idx="10"/>
          </p:nvPr>
        </p:nvSpPr>
        <p:spPr/>
        <p:txBody>
          <a:bodyPr/>
          <a:lstStyle/>
          <a:p>
            <a:fld id="{96E65A9B-9F17-48C9-AAD1-DCC4A2E50CEE}" type="slidenum">
              <a:rPr lang="en-US" smtClean="0"/>
              <a:t>6</a:t>
            </a:fld>
            <a:endParaRPr lang="en-US"/>
          </a:p>
        </p:txBody>
      </p:sp>
    </p:spTree>
    <p:extLst>
      <p:ext uri="{BB962C8B-B14F-4D97-AF65-F5344CB8AC3E}">
        <p14:creationId xmlns:p14="http://schemas.microsoft.com/office/powerpoint/2010/main" val="3556967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437317-A878-422D-939C-EA7F5DE1A650}" type="slidenum">
              <a:rPr lang="en-US"/>
              <a:pPr/>
              <a:t>7</a:t>
            </a:fld>
            <a:endParaRPr lang="en-US"/>
          </a:p>
        </p:txBody>
      </p:sp>
      <p:sp>
        <p:nvSpPr>
          <p:cNvPr id="571394" name="Rectangle 2"/>
          <p:cNvSpPr>
            <a:spLocks noGrp="1" noRot="1" noChangeAspect="1" noChangeArrowheads="1" noTextEdit="1"/>
          </p:cNvSpPr>
          <p:nvPr>
            <p:ph type="sldImg"/>
          </p:nvPr>
        </p:nvSpPr>
        <p:spPr>
          <a:ln/>
        </p:spPr>
      </p:sp>
      <p:sp>
        <p:nvSpPr>
          <p:cNvPr id="571395" name="Rectangle 3"/>
          <p:cNvSpPr>
            <a:spLocks noGrp="1" noChangeArrowheads="1"/>
          </p:cNvSpPr>
          <p:nvPr>
            <p:ph type="body" idx="1"/>
          </p:nvPr>
        </p:nvSpPr>
        <p:spPr/>
        <p:txBody>
          <a:bodyPr/>
          <a:lstStyle/>
          <a:p>
            <a:r>
              <a:rPr lang="en-US" sz="1100" dirty="0"/>
              <a:t>SCRIPT SUGGESTIONS: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strike="noStrike" dirty="0">
                <a:effectLst/>
              </a:rPr>
              <a:t>General Education courses like history, psychology, English, sociology.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strike="noStrike"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strike="noStrike" dirty="0">
                <a:effectLst/>
              </a:rPr>
              <a:t>Whether</a:t>
            </a:r>
            <a:r>
              <a:rPr lang="en-US" sz="1100" strike="noStrike" baseline="0" dirty="0">
                <a:effectLst/>
              </a:rPr>
              <a:t> or not your college credits will transfer to another college or university depend on the accreditation of your most recent college and other factors. Check with the college or university that you want to transfer into to find out if they accept credits from the first school. For example, a student who went to Saint Paul College two years ago and now wants to enroll at Metro State should call Metro State to find out if they accept credits from Saint Paul College and for which courses.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strike="noStrike" baseline="0" dirty="0">
              <a:effectLst/>
            </a:endParaRPr>
          </a:p>
          <a:p>
            <a:endParaRPr lang="en-US" sz="1100" dirty="0"/>
          </a:p>
          <a:p>
            <a:r>
              <a:rPr lang="en-US" sz="1100" dirty="0"/>
              <a:t>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strike="noStrike" baseline="0" dirty="0">
                <a:effectLst/>
              </a:rPr>
              <a:t>The MN Office of high Education has good information about transfer, accreditation  and validating the claims of schools: http://www.ohe.state.mn.us/mPg.cfm?pageID=907.</a:t>
            </a:r>
            <a:endParaRPr lang="en-US" sz="1100" strike="noStrike" dirty="0">
              <a:effectLst/>
            </a:endParaRPr>
          </a:p>
        </p:txBody>
      </p:sp>
    </p:spTree>
    <p:extLst>
      <p:ext uri="{BB962C8B-B14F-4D97-AF65-F5344CB8AC3E}">
        <p14:creationId xmlns:p14="http://schemas.microsoft.com/office/powerpoint/2010/main" val="2098468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437317-A878-422D-939C-EA7F5DE1A650}" type="slidenum">
              <a:rPr lang="en-US"/>
              <a:pPr/>
              <a:t>8</a:t>
            </a:fld>
            <a:endParaRPr lang="en-US"/>
          </a:p>
        </p:txBody>
      </p:sp>
      <p:sp>
        <p:nvSpPr>
          <p:cNvPr id="571394" name="Rectangle 2"/>
          <p:cNvSpPr>
            <a:spLocks noGrp="1" noRot="1" noChangeAspect="1" noChangeArrowheads="1" noTextEdit="1"/>
          </p:cNvSpPr>
          <p:nvPr>
            <p:ph type="sldImg"/>
          </p:nvPr>
        </p:nvSpPr>
        <p:spPr>
          <a:ln/>
        </p:spPr>
      </p:sp>
      <p:sp>
        <p:nvSpPr>
          <p:cNvPr id="571395" name="Rectangle 3"/>
          <p:cNvSpPr>
            <a:spLocks noGrp="1" noChangeArrowheads="1"/>
          </p:cNvSpPr>
          <p:nvPr>
            <p:ph type="body" idx="1"/>
          </p:nvPr>
        </p:nvSpPr>
        <p:spPr/>
        <p:txBody>
          <a:bodyPr/>
          <a:lstStyle/>
          <a:p>
            <a:r>
              <a:rPr lang="en-US" sz="1100"/>
              <a:t>SCRIPT SUGGESTIONS:</a:t>
            </a:r>
          </a:p>
          <a:p>
            <a:r>
              <a:rPr lang="en-US" sz="1100"/>
              <a:t>An</a:t>
            </a:r>
            <a:r>
              <a:rPr lang="en-US" sz="1100" baseline="0"/>
              <a:t> Associate’s program at a technical college includes the liberal arts or general education courses take at other colleges. Diploma and certification programs might not include the general education courses. </a:t>
            </a:r>
            <a:endParaRPr lang="en-US" sz="1100"/>
          </a:p>
        </p:txBody>
      </p:sp>
    </p:spTree>
    <p:extLst>
      <p:ext uri="{BB962C8B-B14F-4D97-AF65-F5344CB8AC3E}">
        <p14:creationId xmlns:p14="http://schemas.microsoft.com/office/powerpoint/2010/main" val="2749551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437317-A878-422D-939C-EA7F5DE1A650}" type="slidenum">
              <a:rPr lang="en-US"/>
              <a:pPr/>
              <a:t>9</a:t>
            </a:fld>
            <a:endParaRPr lang="en-US"/>
          </a:p>
        </p:txBody>
      </p:sp>
      <p:sp>
        <p:nvSpPr>
          <p:cNvPr id="571394" name="Rectangle 2"/>
          <p:cNvSpPr>
            <a:spLocks noGrp="1" noRot="1" noChangeAspect="1" noChangeArrowheads="1" noTextEdit="1"/>
          </p:cNvSpPr>
          <p:nvPr>
            <p:ph type="sldImg"/>
          </p:nvPr>
        </p:nvSpPr>
        <p:spPr>
          <a:ln/>
        </p:spPr>
      </p:sp>
      <p:sp>
        <p:nvSpPr>
          <p:cNvPr id="571395"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strike="noStrike" baseline="0" dirty="0">
                <a:effectLst/>
              </a:rPr>
              <a:t>The MN Office of high Education has good information about transfer, accreditation and validating the claims of schools: http://www.ohe.state.mn.us/mPg.cfm?pageID=907.</a:t>
            </a:r>
            <a:endParaRPr lang="en-US" sz="1100" strike="noStrike" dirty="0">
              <a:effectLst/>
            </a:endParaRPr>
          </a:p>
          <a:p>
            <a:endParaRPr lang="en-US" sz="1100" dirty="0"/>
          </a:p>
        </p:txBody>
      </p:sp>
    </p:spTree>
    <p:extLst>
      <p:ext uri="{BB962C8B-B14F-4D97-AF65-F5344CB8AC3E}">
        <p14:creationId xmlns:p14="http://schemas.microsoft.com/office/powerpoint/2010/main" val="4013548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437317-A878-422D-939C-EA7F5DE1A650}" type="slidenum">
              <a:rPr lang="en-US"/>
              <a:pPr/>
              <a:t>10</a:t>
            </a:fld>
            <a:endParaRPr lang="en-US"/>
          </a:p>
        </p:txBody>
      </p:sp>
      <p:sp>
        <p:nvSpPr>
          <p:cNvPr id="571394" name="Rectangle 2"/>
          <p:cNvSpPr>
            <a:spLocks noGrp="1" noRot="1" noChangeAspect="1" noChangeArrowheads="1" noTextEdit="1"/>
          </p:cNvSpPr>
          <p:nvPr>
            <p:ph type="sldImg"/>
          </p:nvPr>
        </p:nvSpPr>
        <p:spPr>
          <a:ln/>
        </p:spPr>
      </p:sp>
      <p:sp>
        <p:nvSpPr>
          <p:cNvPr id="57139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804141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SCRIPT SUGGESTIONS:</a:t>
            </a:r>
          </a:p>
          <a:p>
            <a:r>
              <a:rPr lang="en-US" sz="1100" dirty="0"/>
              <a:t>The type of college or university you go to depends on the type of degree or</a:t>
            </a:r>
            <a:r>
              <a:rPr lang="en-US" sz="1100" baseline="0" dirty="0"/>
              <a:t> credential you want, and your plans to transfer. </a:t>
            </a:r>
          </a:p>
          <a:p>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Discuss how economic and job market changes require postsecondary education to qualify for high-paying jobs. Did student’s parents graduate from college in order to get a good job? Did their grandparents? What is the connection between postsecondary education and high-wage</a:t>
            </a:r>
            <a:r>
              <a:rPr lang="en-US" sz="1100" baseline="0" dirty="0"/>
              <a:t> employment in other countries?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1">
                    <a:lumMod val="50000"/>
                    <a:lumOff val="50000"/>
                  </a:schemeClr>
                </a:solidFill>
              </a:rPr>
              <a:t>Any type of formal training or education program after high school</a:t>
            </a:r>
            <a:r>
              <a:rPr lang="en-US" sz="1100" b="0" baseline="0" dirty="0">
                <a:solidFill>
                  <a:schemeClr val="tx1">
                    <a:lumMod val="50000"/>
                    <a:lumOff val="50000"/>
                  </a:schemeClr>
                </a:solidFill>
              </a:rPr>
              <a:t> is needed to qualify for middle and high skill careers. Jobs that used to ask for only a high school diploma now require an associate’s degree, a college certificate or an industry recognized credential like becoming an apprenticeship journeyman. </a:t>
            </a:r>
            <a:endParaRPr lang="en-US" sz="1100" b="0" dirty="0"/>
          </a:p>
          <a:p>
            <a:endParaRPr lang="en-US" sz="1100" dirty="0"/>
          </a:p>
          <a:p>
            <a:endParaRPr lang="en-US" sz="1100" dirty="0"/>
          </a:p>
          <a:p>
            <a:r>
              <a:rPr lang="en-US" sz="1100" dirty="0"/>
              <a:t>NOTES:</a:t>
            </a:r>
          </a:p>
          <a:p>
            <a:r>
              <a:rPr lang="en-US" sz="1100" dirty="0"/>
              <a:t>Definition of </a:t>
            </a:r>
            <a:r>
              <a:rPr lang="en-US" sz="1100" b="1" dirty="0"/>
              <a:t>Higher Education</a:t>
            </a:r>
            <a:r>
              <a:rPr lang="en-US" sz="1100" dirty="0"/>
              <a:t> </a:t>
            </a:r>
            <a:br>
              <a:rPr lang="en-US" sz="1100" dirty="0"/>
            </a:br>
            <a:r>
              <a:rPr lang="en-US" sz="1100" dirty="0"/>
              <a:t>Postsecondary education at colleges, universities, junior or community colleges, professional schools, technical institutes, and teacher-training schools.</a:t>
            </a:r>
          </a:p>
          <a:p>
            <a:endParaRPr lang="en-US" sz="1100" dirty="0"/>
          </a:p>
          <a:p>
            <a:r>
              <a:rPr lang="en-US" sz="1100" dirty="0"/>
              <a:t>Definition of </a:t>
            </a:r>
            <a:r>
              <a:rPr lang="en-US" sz="1100" b="1" dirty="0"/>
              <a:t>Postsecondary Education</a:t>
            </a:r>
            <a:r>
              <a:rPr lang="en-US" sz="1100" dirty="0"/>
              <a:t> </a:t>
            </a:r>
            <a:br>
              <a:rPr lang="en-US" sz="1100" dirty="0"/>
            </a:br>
            <a:r>
              <a:rPr lang="en-US" sz="1100" dirty="0"/>
              <a:t>A formal instructional program which curriculum is designed primarily for students who have earned a high school diploma or the equivalent. Includes two-year colleges and four-year colleges and universities as well as academic, vocational, and continuing professional education programs. Also called </a:t>
            </a:r>
            <a:r>
              <a:rPr lang="en-US" sz="1100" dirty="0">
                <a:hlinkClick r:id="rId3"/>
              </a:rPr>
              <a:t>higher education</a:t>
            </a:r>
            <a:r>
              <a:rPr lang="en-US" sz="1100" dirty="0"/>
              <a:t>.</a:t>
            </a:r>
            <a:r>
              <a:rPr lang="en-US" sz="1100" baseline="0" dirty="0"/>
              <a:t> </a:t>
            </a:r>
            <a:r>
              <a:rPr lang="en-US" sz="1100" dirty="0"/>
              <a:t>Source: </a:t>
            </a:r>
            <a:r>
              <a:rPr lang="en-US" sz="1100" dirty="0" err="1"/>
              <a:t>CareerWise</a:t>
            </a:r>
            <a:r>
              <a:rPr lang="en-US" sz="1100" dirty="0"/>
              <a:t> https://careerwise.minnstate.edu/info/glossary.html </a:t>
            </a:r>
          </a:p>
          <a:p>
            <a:endParaRPr lang="en-US" sz="1100" dirty="0"/>
          </a:p>
          <a:p>
            <a:r>
              <a:rPr lang="en-US" sz="1100" dirty="0"/>
              <a:t>Apprenticeship information: https://careerwise.minnstate.edu/education/apprenticeships.html</a:t>
            </a:r>
          </a:p>
          <a:p>
            <a:endParaRPr lang="en-US" sz="1100" dirty="0"/>
          </a:p>
          <a:p>
            <a:r>
              <a:rPr lang="en-US" sz="1100" dirty="0"/>
              <a:t>Military options: https://careerwise.minnstate.edu/careers/military.html </a:t>
            </a:r>
          </a:p>
        </p:txBody>
      </p:sp>
      <p:sp>
        <p:nvSpPr>
          <p:cNvPr id="4" name="Slide Number Placeholder 3"/>
          <p:cNvSpPr>
            <a:spLocks noGrp="1"/>
          </p:cNvSpPr>
          <p:nvPr>
            <p:ph type="sldNum" sz="quarter" idx="10"/>
          </p:nvPr>
        </p:nvSpPr>
        <p:spPr/>
        <p:txBody>
          <a:bodyPr/>
          <a:lstStyle/>
          <a:p>
            <a:fld id="{96E65A9B-9F17-48C9-AAD1-DCC4A2E50CEE}" type="slidenum">
              <a:rPr lang="en-US" smtClean="0"/>
              <a:t>11</a:t>
            </a:fld>
            <a:endParaRPr lang="en-US"/>
          </a:p>
        </p:txBody>
      </p:sp>
    </p:spTree>
    <p:extLst>
      <p:ext uri="{BB962C8B-B14F-4D97-AF65-F5344CB8AC3E}">
        <p14:creationId xmlns:p14="http://schemas.microsoft.com/office/powerpoint/2010/main" val="4258095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solidFill>
                  <a:schemeClr val="tx1"/>
                </a:solidFill>
              </a:rPr>
              <a:t>SCRIPT SUGGESTIONS:</a:t>
            </a:r>
          </a:p>
          <a:p>
            <a:r>
              <a:rPr lang="en-US" sz="1100" dirty="0">
                <a:solidFill>
                  <a:schemeClr val="tx1"/>
                </a:solidFill>
              </a:rPr>
              <a:t>AAS program can also include preparing for or earning licensure in a specific career.</a:t>
            </a:r>
          </a:p>
          <a:p>
            <a:endParaRPr lang="en-US" sz="1100" dirty="0">
              <a:solidFill>
                <a:schemeClr val="tx1"/>
              </a:solidFill>
            </a:endParaRPr>
          </a:p>
          <a:p>
            <a:r>
              <a:rPr lang="en-US" sz="1100" dirty="0">
                <a:solidFill>
                  <a:schemeClr val="tx1"/>
                </a:solidFill>
              </a:rPr>
              <a:t>There</a:t>
            </a:r>
            <a:r>
              <a:rPr lang="en-US" sz="1100" baseline="0" dirty="0">
                <a:solidFill>
                  <a:schemeClr val="tx1"/>
                </a:solidFill>
              </a:rPr>
              <a:t> is also a </a:t>
            </a:r>
            <a:r>
              <a:rPr lang="en-US" sz="1100" dirty="0">
                <a:effectLst/>
              </a:rPr>
              <a:t>Associate in Fine Arts is a specialized associate degree in music or in art. Associate degrees require the equivalent of at least two years of full-time study.</a:t>
            </a:r>
            <a:endParaRPr lang="en-US" sz="1100" dirty="0"/>
          </a:p>
        </p:txBody>
      </p:sp>
      <p:sp>
        <p:nvSpPr>
          <p:cNvPr id="4" name="Slide Number Placeholder 3"/>
          <p:cNvSpPr>
            <a:spLocks noGrp="1"/>
          </p:cNvSpPr>
          <p:nvPr>
            <p:ph type="sldNum" sz="quarter" idx="10"/>
          </p:nvPr>
        </p:nvSpPr>
        <p:spPr/>
        <p:txBody>
          <a:bodyPr/>
          <a:lstStyle/>
          <a:p>
            <a:fld id="{EB937F48-D485-49AB-BF6E-DE5EA95E8848}" type="slidenum">
              <a:rPr lang="en-US" smtClean="0"/>
              <a:t>12</a:t>
            </a:fld>
            <a:endParaRPr lang="en-US"/>
          </a:p>
        </p:txBody>
      </p:sp>
    </p:spTree>
    <p:extLst>
      <p:ext uri="{BB962C8B-B14F-4D97-AF65-F5344CB8AC3E}">
        <p14:creationId xmlns:p14="http://schemas.microsoft.com/office/powerpoint/2010/main" val="544754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SCRIPT SUGGESTIONS: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aseline="0" dirty="0"/>
              <a:t>It’s good to have a career field in mind when you choose your major so that you will know if you are pursuing the right type of degree and the right major for that career. </a:t>
            </a:r>
            <a:endParaRPr lang="en-US" sz="1100" dirty="0"/>
          </a:p>
          <a:p>
            <a:endParaRPr lang="en-US" sz="1100" dirty="0"/>
          </a:p>
          <a:p>
            <a:r>
              <a:rPr lang="en-US" sz="1100" dirty="0"/>
              <a:t>The importance of your major (vs earning any bachelor’s degree) varies</a:t>
            </a:r>
            <a:r>
              <a:rPr lang="en-US" sz="1100" baseline="0" dirty="0"/>
              <a:t> depending on the field you are entering. For example, its important for someone in Computer Science or in Finance to have a degree related to their field. Some Human Services positions and some Business positions look at job candidate’s work experience as well as their major. </a:t>
            </a:r>
          </a:p>
          <a:p>
            <a:endParaRPr lang="en-US"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aseline="0" dirty="0"/>
              <a:t>Post-Baccalaureate Certificates are a new type of program for people who want to go to grad school but need a shorter program. Someone with a graduate degree can also enter a Certificate program to gain knowledge in a specific area. These programs usually go in-depth into a specific career area. Examples: </a:t>
            </a:r>
            <a:r>
              <a:rPr lang="en-US" sz="1100" b="0" dirty="0"/>
              <a:t>Adult/Gerontology Primary Care Nurse Practitioner for someone with a Bachelor’s in Nursing,</a:t>
            </a:r>
            <a:r>
              <a:rPr lang="en-US" sz="1100" b="0" baseline="0" dirty="0"/>
              <a:t> </a:t>
            </a:r>
            <a:r>
              <a:rPr lang="en-US" sz="1100" b="0" dirty="0"/>
              <a:t>Design of User Experience for someone with</a:t>
            </a:r>
            <a:r>
              <a:rPr lang="en-US" sz="1100" b="0" baseline="0" dirty="0"/>
              <a:t> a Bachelor’s in Web Design; </a:t>
            </a:r>
            <a:r>
              <a:rPr lang="en-US" sz="1100" b="0" dirty="0"/>
              <a:t>Urban Secondary Education for someone</a:t>
            </a:r>
            <a:r>
              <a:rPr lang="en-US" sz="1100" b="0" baseline="0" dirty="0"/>
              <a:t> with a Teaching degree.</a:t>
            </a:r>
            <a:endParaRPr lang="en-US" sz="11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 </a:t>
            </a:r>
          </a:p>
          <a:p>
            <a:r>
              <a:rPr lang="en-US" sz="1100" dirty="0"/>
              <a:t>NOTES:</a:t>
            </a:r>
          </a:p>
          <a:p>
            <a:r>
              <a:rPr lang="en-US" sz="1100" dirty="0"/>
              <a:t>Bachelor’s Degree also know as Baccalaureate Degree. Associates Degree and Bachelor’s degree are Undergraduate degrees. Masters, </a:t>
            </a:r>
            <a:r>
              <a:rPr lang="en-US" sz="1100" dirty="0" err="1"/>
              <a:t>Ph.Ds</a:t>
            </a:r>
            <a:r>
              <a:rPr lang="en-US" sz="1100" baseline="0" dirty="0"/>
              <a:t> and Professional Degrees are Graduate degrees. </a:t>
            </a:r>
            <a:endParaRPr lang="en-US" sz="1100" dirty="0"/>
          </a:p>
        </p:txBody>
      </p:sp>
      <p:sp>
        <p:nvSpPr>
          <p:cNvPr id="4" name="Slide Number Placeholder 3"/>
          <p:cNvSpPr>
            <a:spLocks noGrp="1"/>
          </p:cNvSpPr>
          <p:nvPr>
            <p:ph type="sldNum" sz="quarter" idx="10"/>
          </p:nvPr>
        </p:nvSpPr>
        <p:spPr/>
        <p:txBody>
          <a:bodyPr/>
          <a:lstStyle/>
          <a:p>
            <a:fld id="{EB937F48-D485-49AB-BF6E-DE5EA95E8848}" type="slidenum">
              <a:rPr lang="en-US" smtClean="0"/>
              <a:t>13</a:t>
            </a:fld>
            <a:endParaRPr lang="en-US"/>
          </a:p>
        </p:txBody>
      </p:sp>
    </p:spTree>
    <p:extLst>
      <p:ext uri="{BB962C8B-B14F-4D97-AF65-F5344CB8AC3E}">
        <p14:creationId xmlns:p14="http://schemas.microsoft.com/office/powerpoint/2010/main" val="2858281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a:solidFill>
                  <a:schemeClr val="tx1"/>
                </a:solidFill>
              </a:rPr>
              <a:t>SCRIPT SUGGESTION:</a:t>
            </a:r>
          </a:p>
          <a:p>
            <a:r>
              <a:rPr lang="en-US" sz="1100">
                <a:solidFill>
                  <a:schemeClr val="tx1"/>
                </a:solidFill>
              </a:rPr>
              <a:t>You need a Bachelor’s degree to enter a graduate program, but grad programs are not hieratical. For</a:t>
            </a:r>
            <a:r>
              <a:rPr lang="en-US" sz="1100" baseline="0">
                <a:solidFill>
                  <a:schemeClr val="tx1"/>
                </a:solidFill>
              </a:rPr>
              <a:t> example, a</a:t>
            </a:r>
            <a:r>
              <a:rPr lang="en-US" sz="1100">
                <a:solidFill>
                  <a:schemeClr val="tx1"/>
                </a:solidFill>
              </a:rPr>
              <a:t> Masters</a:t>
            </a:r>
            <a:r>
              <a:rPr lang="en-US" sz="1100" baseline="0">
                <a:solidFill>
                  <a:schemeClr val="tx1"/>
                </a:solidFill>
              </a:rPr>
              <a:t> is not prerequisite for a Ph.D. </a:t>
            </a:r>
          </a:p>
          <a:p>
            <a:endParaRPr lang="en-US" sz="1100" baseline="0">
              <a:solidFill>
                <a:schemeClr val="tx1"/>
              </a:solidFill>
            </a:endParaRPr>
          </a:p>
          <a:p>
            <a:r>
              <a:rPr lang="en-US" sz="1100" baseline="0">
                <a:solidFill>
                  <a:schemeClr val="tx1"/>
                </a:solidFill>
              </a:rPr>
              <a:t>You can also earn multiple degrees of any type. For example, some people have two Bachelor’s degrees in different fields and/or more than one Ph.D. </a:t>
            </a:r>
          </a:p>
          <a:p>
            <a:endParaRPr lang="en-US" sz="1100" baseline="0">
              <a:solidFill>
                <a:schemeClr val="tx1"/>
              </a:solidFill>
            </a:endParaRPr>
          </a:p>
          <a:p>
            <a:r>
              <a:rPr lang="en-US" sz="1100" baseline="0">
                <a:solidFill>
                  <a:schemeClr val="tx1"/>
                </a:solidFill>
              </a:rPr>
              <a:t>A Professional Degree is required to practice medicine or law. It is illegal to work as a doctor, dentist, veterinarian, or lawyer without the appropriate professional degree and passing the appropriate requirements to be licensed in that professional. </a:t>
            </a:r>
          </a:p>
          <a:p>
            <a:endParaRPr lang="en-US" sz="1100" baseline="0">
              <a:solidFill>
                <a:schemeClr val="tx1"/>
              </a:solidFill>
            </a:endParaRPr>
          </a:p>
          <a:p>
            <a:r>
              <a:rPr lang="en-US" sz="1100" baseline="0">
                <a:solidFill>
                  <a:schemeClr val="tx1"/>
                </a:solidFill>
              </a:rPr>
              <a:t>Graduate degree programs usually have 2-years worth of courses but most people take several years to graduate. Many graduate students are in school part time and working full time, some stop going to school and return years later. Plus the research projects, thesis or dissertation projects, and practicums required can take several months to a few years to complete. It is common for someone to take 3-5 years to complete a master’s program, or10 years to complete a Ph.D.</a:t>
            </a:r>
          </a:p>
          <a:p>
            <a:endParaRPr lang="en-US" sz="1100" baseline="0">
              <a:solidFill>
                <a:schemeClr val="tx1"/>
              </a:solidFill>
            </a:endParaRPr>
          </a:p>
          <a:p>
            <a:endParaRPr lang="en-US" sz="1100"/>
          </a:p>
          <a:p>
            <a:r>
              <a:rPr lang="en-US" sz="1100">
                <a:solidFill>
                  <a:schemeClr val="tx1"/>
                </a:solidFill>
              </a:rPr>
              <a:t>NOTE:</a:t>
            </a:r>
          </a:p>
          <a:p>
            <a:r>
              <a:rPr lang="en-US" sz="1100">
                <a:solidFill>
                  <a:schemeClr val="tx1"/>
                </a:solidFill>
              </a:rPr>
              <a:t>Doctorate also known as Doctoral degree.</a:t>
            </a:r>
          </a:p>
        </p:txBody>
      </p:sp>
      <p:sp>
        <p:nvSpPr>
          <p:cNvPr id="4" name="Slide Number Placeholder 3"/>
          <p:cNvSpPr>
            <a:spLocks noGrp="1"/>
          </p:cNvSpPr>
          <p:nvPr>
            <p:ph type="sldNum" sz="quarter" idx="10"/>
          </p:nvPr>
        </p:nvSpPr>
        <p:spPr/>
        <p:txBody>
          <a:bodyPr/>
          <a:lstStyle/>
          <a:p>
            <a:fld id="{EB937F48-D485-49AB-BF6E-DE5EA95E8848}" type="slidenum">
              <a:rPr lang="en-US" smtClean="0"/>
              <a:t>14</a:t>
            </a:fld>
            <a:endParaRPr lang="en-US"/>
          </a:p>
        </p:txBody>
      </p:sp>
    </p:spTree>
    <p:extLst>
      <p:ext uri="{BB962C8B-B14F-4D97-AF65-F5344CB8AC3E}">
        <p14:creationId xmlns:p14="http://schemas.microsoft.com/office/powerpoint/2010/main" val="2595459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rPr>
              <a:t>SCRIPT SUGGESTIONS: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rPr>
              <a:t>Talk</a:t>
            </a:r>
            <a:r>
              <a:rPr lang="en-US" sz="1100" baseline="0" dirty="0">
                <a:effectLst/>
              </a:rPr>
              <a:t> with students about </a:t>
            </a:r>
            <a:r>
              <a:rPr lang="en-US" sz="1100" dirty="0"/>
              <a:t># of students who transfer, # of students who start at 2 year college and complete 4 year degree. Transfer is normal. Taking more than two or four years to complete college is normal.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smtClean="0">
                <a:effectLst/>
              </a:rPr>
              <a:t>Any student can work while they are in any program type.</a:t>
            </a:r>
            <a:r>
              <a:rPr lang="en-US" sz="1100" baseline="0" dirty="0" smtClean="0">
                <a:effectLst/>
              </a:rPr>
              <a:t> </a:t>
            </a:r>
            <a:r>
              <a:rPr lang="en-US" sz="1100" dirty="0" smtClean="0">
                <a:effectLst/>
              </a:rPr>
              <a:t>It’s </a:t>
            </a:r>
            <a:r>
              <a:rPr lang="en-US" sz="1100" dirty="0">
                <a:effectLst/>
              </a:rPr>
              <a:t>common for college students to work while in school either in their chosen field or change careers after earning a degree. It’s also common for people to earn a degree, work for</a:t>
            </a:r>
            <a:r>
              <a:rPr lang="en-US" sz="1100" baseline="0" dirty="0">
                <a:effectLst/>
              </a:rPr>
              <a:t> several years then come back to school to earn a higher degree to prepare for a promotion, to change careers or for personal fulfillment. </a:t>
            </a:r>
            <a:endParaRPr lang="en-US" sz="1100" baseline="0"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rPr>
              <a:t>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rPr>
              <a:t>Associate’s Degree (A.A., A.A.S) 2  years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rPr>
              <a:t>Bachelor’s Degree (B.A. or B.S) 4 years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rPr>
              <a:t>Post-Baccalaureate Certificate Length varies, usually less than 1 year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rPr>
              <a:t>Master’s Degree (M.A. or M.S) 2 years+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effectLst/>
              </a:rPr>
              <a:t>Doctorate Degree (Ph.D.) 2 years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effectLst/>
              </a:rPr>
              <a:t>Professional Degree (J.D., M.D., D.D.S) 2 years +</a:t>
            </a:r>
          </a:p>
        </p:txBody>
      </p:sp>
      <p:sp>
        <p:nvSpPr>
          <p:cNvPr id="4" name="Slide Number Placeholder 3"/>
          <p:cNvSpPr>
            <a:spLocks noGrp="1"/>
          </p:cNvSpPr>
          <p:nvPr>
            <p:ph type="sldNum" sz="quarter" idx="10"/>
          </p:nvPr>
        </p:nvSpPr>
        <p:spPr/>
        <p:txBody>
          <a:bodyPr/>
          <a:lstStyle/>
          <a:p>
            <a:fld id="{EB937F48-D485-49AB-BF6E-DE5EA95E8848}" type="slidenum">
              <a:rPr lang="en-US" smtClean="0"/>
              <a:t>15</a:t>
            </a:fld>
            <a:endParaRPr lang="en-US"/>
          </a:p>
        </p:txBody>
      </p:sp>
    </p:spTree>
    <p:extLst>
      <p:ext uri="{BB962C8B-B14F-4D97-AF65-F5344CB8AC3E}">
        <p14:creationId xmlns:p14="http://schemas.microsoft.com/office/powerpoint/2010/main" val="1923892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CA51BA-823C-4279-8AAD-AE96A8F33BA3}" type="slidenum">
              <a:rPr lang="en-US"/>
              <a:pPr/>
              <a:t>16</a:t>
            </a:fld>
            <a:endParaRPr lang="en-US"/>
          </a:p>
        </p:txBody>
      </p:sp>
      <p:sp>
        <p:nvSpPr>
          <p:cNvPr id="587778" name="Rectangle 2"/>
          <p:cNvSpPr>
            <a:spLocks noGrp="1" noRot="1" noChangeAspect="1" noChangeArrowheads="1" noTextEdit="1"/>
          </p:cNvSpPr>
          <p:nvPr>
            <p:ph type="sldImg"/>
          </p:nvPr>
        </p:nvSpPr>
        <p:spPr>
          <a:ln/>
        </p:spPr>
      </p:sp>
      <p:sp>
        <p:nvSpPr>
          <p:cNvPr id="5877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382268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39A5EC-801D-4C52-A8F8-6974B35E581C}" type="slidenum">
              <a:rPr lang="en-US"/>
              <a:pPr/>
              <a:t>17</a:t>
            </a:fld>
            <a:endParaRPr lang="en-US"/>
          </a:p>
        </p:txBody>
      </p:sp>
      <p:sp>
        <p:nvSpPr>
          <p:cNvPr id="562178" name="Rectangle 2"/>
          <p:cNvSpPr>
            <a:spLocks noGrp="1" noRot="1" noChangeAspect="1" noChangeArrowheads="1" noTextEdit="1"/>
          </p:cNvSpPr>
          <p:nvPr>
            <p:ph type="sldImg"/>
          </p:nvPr>
        </p:nvSpPr>
        <p:spPr>
          <a:ln/>
        </p:spPr>
      </p:sp>
      <p:sp>
        <p:nvSpPr>
          <p:cNvPr id="562179" name="Rectangle 3"/>
          <p:cNvSpPr>
            <a:spLocks noGrp="1" noChangeArrowheads="1"/>
          </p:cNvSpPr>
          <p:nvPr>
            <p:ph type="body" idx="1"/>
          </p:nvPr>
        </p:nvSpPr>
        <p:spPr/>
        <p:txBody>
          <a:bodyPr/>
          <a:lstStyle/>
          <a:p>
            <a:r>
              <a:rPr lang="en-US" sz="1100" dirty="0"/>
              <a:t>SCRIPT SUGGESTIONS</a:t>
            </a:r>
          </a:p>
          <a:p>
            <a:r>
              <a:rPr lang="en-US" sz="1100" dirty="0"/>
              <a:t>Minnesota</a:t>
            </a:r>
            <a:r>
              <a:rPr lang="en-US" sz="1100" baseline="0" dirty="0"/>
              <a:t> State schools are more affordable than other colleges and have high-quality academic programs. Minnesota State schools have a variety of financial </a:t>
            </a:r>
            <a:r>
              <a:rPr lang="en-US" sz="1100" baseline="0" dirty="0" smtClean="0"/>
              <a:t>od </a:t>
            </a:r>
            <a:r>
              <a:rPr lang="en-US" sz="1100" baseline="0" dirty="0"/>
              <a:t>options. Compare costs among Minnesota State and tuition costs of other colleges in Minnesota here: http://minnstate.edu/admissions/collegecostcomparison.html.</a:t>
            </a:r>
          </a:p>
          <a:p>
            <a:endParaRPr lang="en-US" sz="1100" baseline="0" dirty="0"/>
          </a:p>
          <a:p>
            <a:endParaRPr lang="en-US" sz="1100" dirty="0"/>
          </a:p>
          <a:p>
            <a:r>
              <a:rPr lang="en-US" sz="1100" dirty="0"/>
              <a:t>NOTES:</a:t>
            </a:r>
          </a:p>
          <a:p>
            <a:r>
              <a:rPr lang="en-US" sz="1100" dirty="0"/>
              <a:t>Minnesota State campus admissions information:  http://minnstate.edu/admissions/index.html </a:t>
            </a:r>
          </a:p>
          <a:p>
            <a:endParaRPr lang="en-US" sz="1100" dirty="0"/>
          </a:p>
        </p:txBody>
      </p:sp>
    </p:spTree>
    <p:extLst>
      <p:ext uri="{BB962C8B-B14F-4D97-AF65-F5344CB8AC3E}">
        <p14:creationId xmlns:p14="http://schemas.microsoft.com/office/powerpoint/2010/main" val="1824044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DADEBB-685F-48FE-A47E-62AE18B76EF9}" type="slidenum">
              <a:rPr lang="en-US"/>
              <a:pPr/>
              <a:t>18</a:t>
            </a:fld>
            <a:endParaRPr lang="en-US"/>
          </a:p>
        </p:txBody>
      </p:sp>
      <p:sp>
        <p:nvSpPr>
          <p:cNvPr id="567298" name="Rectangle 2"/>
          <p:cNvSpPr>
            <a:spLocks noGrp="1" noRot="1" noChangeAspect="1" noChangeArrowheads="1" noTextEdit="1"/>
          </p:cNvSpPr>
          <p:nvPr>
            <p:ph type="sldImg"/>
          </p:nvPr>
        </p:nvSpPr>
        <p:spPr>
          <a:ln/>
        </p:spPr>
      </p:sp>
      <p:sp>
        <p:nvSpPr>
          <p:cNvPr id="567299" name="Rectangle 3"/>
          <p:cNvSpPr>
            <a:spLocks noGrp="1" noChangeArrowheads="1"/>
          </p:cNvSpPr>
          <p:nvPr>
            <p:ph type="body" idx="1"/>
          </p:nvPr>
        </p:nvSpPr>
        <p:spPr/>
        <p:txBody>
          <a:bodyPr/>
          <a:lstStyle/>
          <a:p>
            <a:pPr lvl="0"/>
            <a:r>
              <a:rPr lang="en-US" sz="1100" b="0" dirty="0">
                <a:latin typeface="+mn-lt"/>
              </a:rPr>
              <a:t>SCRIPT SUGGESTIONS</a:t>
            </a:r>
          </a:p>
          <a:p>
            <a:pPr lvl="0"/>
            <a:r>
              <a:rPr lang="en-US" sz="1100" b="0">
                <a:latin typeface="+mn-lt"/>
              </a:rPr>
              <a:t>Remember – college is like ice cream with lots of different flavors.</a:t>
            </a:r>
            <a:r>
              <a:rPr lang="en-US" sz="1100" b="0" baseline="0">
                <a:latin typeface="+mn-lt"/>
              </a:rPr>
              <a:t> </a:t>
            </a:r>
            <a:r>
              <a:rPr lang="en-US" sz="1100" b="0" baseline="0" dirty="0">
                <a:latin typeface="+mn-lt"/>
              </a:rPr>
              <a:t>Think about whether you want to go to a two year school or 4-year university – remember you can transfer if the school is not the right fit for you. Also think about whether you want to go to college close to home or several hours away. Do you want to live on campus in a dorm, in an apartment near school, or live at home? Are campus activities important to you like participating in intermural sports, joining clubs, participating in theater, and other social events? </a:t>
            </a:r>
          </a:p>
          <a:p>
            <a:pPr lvl="0"/>
            <a:endParaRPr lang="en-US" sz="1100" b="0" baseline="0" dirty="0">
              <a:latin typeface="+mn-lt"/>
            </a:endParaRPr>
          </a:p>
          <a:p>
            <a:pPr lvl="0"/>
            <a:r>
              <a:rPr lang="en-US" sz="1100" b="0" baseline="0" dirty="0">
                <a:latin typeface="+mn-lt"/>
              </a:rPr>
              <a:t>Once you have narrowed your choices of colleges to 3-5 campuses, visit each college in person or take a virtual tour. Visiting in person is best so you can literally feel if you fit in on the campus and ask questions of current students and of the faculty and staff. Visit the website for each of your top schools to get more information about visiting. </a:t>
            </a:r>
            <a:endParaRPr lang="en-US" sz="1100" b="0" dirty="0">
              <a:latin typeface="+mn-lt"/>
            </a:endParaRPr>
          </a:p>
          <a:p>
            <a:pPr lvl="0"/>
            <a:endParaRPr lang="en-US" sz="1100" b="1" dirty="0">
              <a:latin typeface="+mn-lt"/>
            </a:endParaRPr>
          </a:p>
          <a:p>
            <a:pPr lvl="0"/>
            <a:endParaRPr lang="en-US" sz="1100" b="1" dirty="0">
              <a:latin typeface="+mn-lt"/>
            </a:endParaRPr>
          </a:p>
          <a:p>
            <a:r>
              <a:rPr lang="en-US" sz="1100" dirty="0"/>
              <a:t>NOTES</a:t>
            </a:r>
          </a:p>
          <a:p>
            <a:r>
              <a:rPr lang="en-US" sz="1100" dirty="0"/>
              <a:t>Colleges outside of Minnesota can be explored on </a:t>
            </a:r>
            <a:r>
              <a:rPr lang="en-US" sz="1100" dirty="0" err="1"/>
              <a:t>CareerOneStop</a:t>
            </a:r>
            <a:r>
              <a:rPr lang="en-US" sz="1100" dirty="0"/>
              <a:t> (https://www.careeronestop.org/Toolkit/Training/find-local-training.aspx) or College Boards’ Big Future (https://bigfuture.collegeboard.org/find-colleges). </a:t>
            </a:r>
            <a:endParaRPr lang="en-US" sz="1100" b="1" dirty="0">
              <a:latin typeface="+mn-lt"/>
            </a:endParaRPr>
          </a:p>
        </p:txBody>
      </p:sp>
    </p:spTree>
    <p:extLst>
      <p:ext uri="{BB962C8B-B14F-4D97-AF65-F5344CB8AC3E}">
        <p14:creationId xmlns:p14="http://schemas.microsoft.com/office/powerpoint/2010/main" val="4218951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NOTES</a:t>
            </a:r>
          </a:p>
          <a:p>
            <a:r>
              <a:rPr lang="en-US" sz="1100" dirty="0"/>
              <a:t>Add in discussion questions for the group.</a:t>
            </a:r>
            <a:r>
              <a:rPr lang="en-US" sz="1100" baseline="0" dirty="0"/>
              <a:t> </a:t>
            </a:r>
          </a:p>
          <a:p>
            <a:endParaRPr lang="en-US" sz="1100" baseline="0" dirty="0"/>
          </a:p>
          <a:p>
            <a:r>
              <a:rPr lang="en-US" sz="1100" baseline="0" dirty="0"/>
              <a:t>And/or lead the group in a college exploration activity – look up details on colleges to choose their personal top 5 school options. Help students to plan next steps in college exploration or application process. </a:t>
            </a:r>
            <a:endParaRPr lang="en-US" sz="1100" dirty="0"/>
          </a:p>
        </p:txBody>
      </p:sp>
      <p:sp>
        <p:nvSpPr>
          <p:cNvPr id="4" name="Slide Number Placeholder 3"/>
          <p:cNvSpPr>
            <a:spLocks noGrp="1"/>
          </p:cNvSpPr>
          <p:nvPr>
            <p:ph type="sldNum" sz="quarter" idx="10"/>
          </p:nvPr>
        </p:nvSpPr>
        <p:spPr/>
        <p:txBody>
          <a:bodyPr/>
          <a:lstStyle/>
          <a:p>
            <a:fld id="{96E65A9B-9F17-48C9-AAD1-DCC4A2E50CEE}" type="slidenum">
              <a:rPr lang="en-US" smtClean="0"/>
              <a:t>19</a:t>
            </a:fld>
            <a:endParaRPr lang="en-US"/>
          </a:p>
        </p:txBody>
      </p:sp>
    </p:spTree>
    <p:extLst>
      <p:ext uri="{BB962C8B-B14F-4D97-AF65-F5344CB8AC3E}">
        <p14:creationId xmlns:p14="http://schemas.microsoft.com/office/powerpoint/2010/main" val="1849150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a:t>NOTES:</a:t>
            </a:r>
          </a:p>
          <a:p>
            <a:r>
              <a:rPr lang="en-US" sz="1100" b="1"/>
              <a:t>Public and nonprofit Presenters/Educators/Advisors have permission to customize/edit</a:t>
            </a:r>
            <a:r>
              <a:rPr lang="en-US" sz="1100" b="1" baseline="0"/>
              <a:t> these slides to use with students. Add a slide with your own contact information.</a:t>
            </a:r>
            <a:endParaRPr lang="en-US" sz="1100" b="1"/>
          </a:p>
          <a:p>
            <a:endParaRPr lang="en-US" sz="1100"/>
          </a:p>
          <a:p>
            <a:r>
              <a:rPr lang="en-US" sz="1100"/>
              <a:t>Original</a:t>
            </a:r>
            <a:r>
              <a:rPr lang="en-US" sz="1100" baseline="0"/>
              <a:t> </a:t>
            </a:r>
            <a:r>
              <a:rPr lang="en-US" sz="1100"/>
              <a:t>PowerPoint created by:</a:t>
            </a:r>
            <a:r>
              <a:rPr lang="en-US" sz="1100" baseline="0"/>
              <a:t> </a:t>
            </a:r>
          </a:p>
          <a:p>
            <a:pPr>
              <a:spcBef>
                <a:spcPts val="0"/>
              </a:spcBef>
            </a:pPr>
            <a:r>
              <a:rPr lang="en-US" sz="1100">
                <a:solidFill>
                  <a:srgbClr val="ACA39A"/>
                </a:solidFill>
              </a:rPr>
              <a:t>Denise Felder</a:t>
            </a:r>
            <a:r>
              <a:rPr lang="en-US" sz="1100" b="0">
                <a:solidFill>
                  <a:srgbClr val="ACA39A"/>
                </a:solidFill>
              </a:rPr>
              <a:t>, Minnesota State Colleges &amp; Universities</a:t>
            </a:r>
          </a:p>
          <a:p>
            <a:pPr>
              <a:spcBef>
                <a:spcPts val="0"/>
              </a:spcBef>
            </a:pPr>
            <a:r>
              <a:rPr lang="en-US" sz="1100">
                <a:solidFill>
                  <a:srgbClr val="ACA39A"/>
                </a:solidFill>
              </a:rPr>
              <a:t>April Schnell</a:t>
            </a:r>
            <a:r>
              <a:rPr lang="en-US" sz="1100" b="0">
                <a:solidFill>
                  <a:srgbClr val="ACA39A"/>
                </a:solidFill>
              </a:rPr>
              <a:t>, Minnesota Department of Education</a:t>
            </a:r>
          </a:p>
          <a:p>
            <a:pPr>
              <a:spcBef>
                <a:spcPts val="0"/>
              </a:spcBef>
            </a:pPr>
            <a:r>
              <a:rPr lang="en-US" sz="1100" b="0">
                <a:solidFill>
                  <a:srgbClr val="ACA39A"/>
                </a:solidFill>
              </a:rPr>
              <a:t>2018</a:t>
            </a:r>
          </a:p>
          <a:p>
            <a:endParaRPr lang="en-US" sz="1100"/>
          </a:p>
        </p:txBody>
      </p:sp>
      <p:sp>
        <p:nvSpPr>
          <p:cNvPr id="4" name="Slide Number Placeholder 3"/>
          <p:cNvSpPr>
            <a:spLocks noGrp="1"/>
          </p:cNvSpPr>
          <p:nvPr>
            <p:ph type="sldNum" sz="quarter" idx="10"/>
          </p:nvPr>
        </p:nvSpPr>
        <p:spPr/>
        <p:txBody>
          <a:bodyPr/>
          <a:lstStyle/>
          <a:p>
            <a:fld id="{EB937F48-D485-49AB-BF6E-DE5EA95E8848}" type="slidenum">
              <a:rPr lang="en-US" smtClean="0"/>
              <a:t>20</a:t>
            </a:fld>
            <a:endParaRPr lang="en-US"/>
          </a:p>
        </p:txBody>
      </p:sp>
    </p:spTree>
    <p:extLst>
      <p:ext uri="{BB962C8B-B14F-4D97-AF65-F5344CB8AC3E}">
        <p14:creationId xmlns:p14="http://schemas.microsoft.com/office/powerpoint/2010/main" val="7850359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2819400"/>
            <a:ext cx="8229600" cy="1143000"/>
          </a:xfrm>
        </p:spPr>
        <p:txBody>
          <a:bodyPr>
            <a:normAutofit/>
          </a:bodyPr>
          <a:lstStyle>
            <a:lvl1pPr algn="l">
              <a:defRPr sz="3600"/>
            </a:lvl1pPr>
          </a:lstStyle>
          <a:p>
            <a:r>
              <a:rPr lang="en-US"/>
              <a:t>CLICK TO EDIT SECTION TITLE PAGE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5715000"/>
            <a:ext cx="1828800" cy="1025090"/>
          </a:xfrm>
          <a:prstGeom prst="rect">
            <a:avLst/>
          </a:prstGeom>
        </p:spPr>
      </p:pic>
    </p:spTree>
    <p:extLst>
      <p:ext uri="{BB962C8B-B14F-4D97-AF65-F5344CB8AC3E}">
        <p14:creationId xmlns:p14="http://schemas.microsoft.com/office/powerpoint/2010/main" val="764547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381000" y="2819400"/>
            <a:ext cx="8229600" cy="1143000"/>
          </a:xfrm>
        </p:spPr>
        <p:txBody>
          <a:bodyPr/>
          <a:lstStyle>
            <a:lvl1pPr algn="l">
              <a:defRPr/>
            </a:lvl1pPr>
          </a:lstStyle>
          <a:p>
            <a:r>
              <a:rPr lang="en-US"/>
              <a:t>CLICK TO EDIT SECTION TITLE PAGE</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 y="685800"/>
            <a:ext cx="2057400" cy="612796"/>
          </a:xfrm>
          <a:prstGeom prst="rect">
            <a:avLst/>
          </a:prstGeom>
        </p:spPr>
      </p:pic>
    </p:spTree>
    <p:extLst>
      <p:ext uri="{BB962C8B-B14F-4D97-AF65-F5344CB8AC3E}">
        <p14:creationId xmlns:p14="http://schemas.microsoft.com/office/powerpoint/2010/main" val="215014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Point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3400" y="2057400"/>
            <a:ext cx="6324600" cy="1752600"/>
          </a:xfrm>
        </p:spPr>
        <p:txBody>
          <a:bodyPr anchor="t">
            <a:noAutofit/>
          </a:bodyPr>
          <a:lstStyle>
            <a:lvl1pPr algn="l">
              <a:defRPr sz="4400" b="1" cap="all" baseline="0">
                <a:solidFill>
                  <a:srgbClr val="0C2340"/>
                </a:solidFill>
              </a:defRPr>
            </a:lvl1pPr>
          </a:lstStyle>
          <a:p>
            <a:r>
              <a:rPr lang="en-US"/>
              <a:t>Click to edit DATA POINT</a:t>
            </a:r>
          </a:p>
        </p:txBody>
      </p:sp>
      <p:sp>
        <p:nvSpPr>
          <p:cNvPr id="10" name="Text Placeholder 9"/>
          <p:cNvSpPr>
            <a:spLocks noGrp="1"/>
          </p:cNvSpPr>
          <p:nvPr>
            <p:ph type="body" sz="quarter" idx="14" hasCustomPrompt="1"/>
          </p:nvPr>
        </p:nvSpPr>
        <p:spPr>
          <a:xfrm>
            <a:off x="533400" y="3886200"/>
            <a:ext cx="3886200" cy="838200"/>
          </a:xfrm>
        </p:spPr>
        <p:txBody>
          <a:bodyPr>
            <a:normAutofit/>
          </a:bodyPr>
          <a:lstStyle>
            <a:lvl1pPr marL="0" indent="0" algn="l">
              <a:buNone/>
              <a:defRPr sz="2400" b="1">
                <a:solidFill>
                  <a:srgbClr val="ACA39A"/>
                </a:solidFill>
              </a:defRPr>
            </a:lvl1pPr>
          </a:lstStyle>
          <a:p>
            <a:pPr lvl="0"/>
            <a:r>
              <a:rPr lang="en-US"/>
              <a:t>click to edit descriptor text</a:t>
            </a:r>
          </a:p>
        </p:txBody>
      </p:sp>
      <p:sp>
        <p:nvSpPr>
          <p:cNvPr id="12" name="Text Placeholder 4"/>
          <p:cNvSpPr>
            <a:spLocks noGrp="1"/>
          </p:cNvSpPr>
          <p:nvPr>
            <p:ph type="body" sz="quarter" idx="15" hasCustomPrompt="1"/>
          </p:nvPr>
        </p:nvSpPr>
        <p:spPr>
          <a:xfrm>
            <a:off x="457200" y="381000"/>
            <a:ext cx="8153400" cy="1066800"/>
          </a:xfrm>
        </p:spPr>
        <p:txBody>
          <a:bodyPr>
            <a:normAutofit/>
          </a:bodyPr>
          <a:lstStyle>
            <a:lvl1pPr marL="0" indent="0">
              <a:buNone/>
              <a:defRPr sz="3600" b="1">
                <a:solidFill>
                  <a:srgbClr val="0C2340"/>
                </a:solidFill>
              </a:defRPr>
            </a:lvl1pPr>
          </a:lstStyle>
          <a:p>
            <a:pPr lvl="0"/>
            <a:r>
              <a:rPr lang="en-US"/>
              <a:t>Click to edit header</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5715000"/>
            <a:ext cx="1828800" cy="1025090"/>
          </a:xfrm>
          <a:prstGeom prst="rect">
            <a:avLst/>
          </a:prstGeom>
        </p:spPr>
      </p:pic>
    </p:spTree>
    <p:extLst>
      <p:ext uri="{BB962C8B-B14F-4D97-AF65-F5344CB8AC3E}">
        <p14:creationId xmlns:p14="http://schemas.microsoft.com/office/powerpoint/2010/main" val="1221669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g Ide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0"/>
            <a:ext cx="8229600" cy="2590800"/>
          </a:xfrm>
        </p:spPr>
        <p:txBody>
          <a:bodyPr>
            <a:normAutofit/>
          </a:bodyPr>
          <a:lstStyle>
            <a:lvl1pPr algn="l">
              <a:defRPr sz="3600" b="0" baseline="0">
                <a:solidFill>
                  <a:srgbClr val="009F4D"/>
                </a:solidFill>
                <a:latin typeface="+mn-lt"/>
              </a:defRPr>
            </a:lvl1pPr>
          </a:lstStyle>
          <a:p>
            <a:r>
              <a:rPr lang="en-US"/>
              <a:t/>
            </a:r>
            <a:br>
              <a:rPr lang="en-US"/>
            </a:br>
            <a:r>
              <a:rPr lang="en-US"/>
              <a:t>Click to edit big idea:</a:t>
            </a:r>
            <a:br>
              <a:rPr lang="en-US"/>
            </a:br>
            <a:r>
              <a:rPr lang="en-US"/>
              <a:t>and copy description</a:t>
            </a:r>
            <a:br>
              <a:rPr lang="en-US"/>
            </a:br>
            <a:r>
              <a:rPr lang="en-US"/>
              <a:t/>
            </a:r>
            <a:br>
              <a:rPr lang="en-US"/>
            </a:br>
            <a:r>
              <a:rPr lang="en-US"/>
              <a:t/>
            </a:r>
            <a:br>
              <a:rPr lang="en-US"/>
            </a:br>
            <a:endParaRPr lang="en-US"/>
          </a:p>
        </p:txBody>
      </p:sp>
      <p:sp>
        <p:nvSpPr>
          <p:cNvPr id="10" name="Text Placeholder 4"/>
          <p:cNvSpPr>
            <a:spLocks noGrp="1"/>
          </p:cNvSpPr>
          <p:nvPr>
            <p:ph type="body" sz="quarter" idx="15" hasCustomPrompt="1"/>
          </p:nvPr>
        </p:nvSpPr>
        <p:spPr>
          <a:xfrm>
            <a:off x="457200" y="381000"/>
            <a:ext cx="8153400" cy="1066800"/>
          </a:xfrm>
        </p:spPr>
        <p:txBody>
          <a:bodyPr>
            <a:normAutofit/>
          </a:bodyPr>
          <a:lstStyle>
            <a:lvl1pPr marL="0" indent="0">
              <a:buNone/>
              <a:defRPr sz="3600" b="1">
                <a:solidFill>
                  <a:srgbClr val="0C2340"/>
                </a:solidFill>
              </a:defRPr>
            </a:lvl1pPr>
          </a:lstStyle>
          <a:p>
            <a:pPr lvl="0"/>
            <a:r>
              <a:rPr lang="en-US"/>
              <a:t>Click to edit header</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5715000"/>
            <a:ext cx="1828800" cy="1025090"/>
          </a:xfrm>
          <a:prstGeom prst="rect">
            <a:avLst/>
          </a:prstGeom>
        </p:spPr>
      </p:pic>
    </p:spTree>
    <p:extLst>
      <p:ext uri="{BB962C8B-B14F-4D97-AF65-F5344CB8AC3E}">
        <p14:creationId xmlns:p14="http://schemas.microsoft.com/office/powerpoint/2010/main" val="4287994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009F4D"/>
              </a:buClr>
              <a:defRPr sz="2800">
                <a:solidFill>
                  <a:srgbClr val="0C2340"/>
                </a:solidFill>
              </a:defRPr>
            </a:lvl1pPr>
            <a:lvl2pPr>
              <a:buClr>
                <a:srgbClr val="009F4D"/>
              </a:buClr>
              <a:defRPr sz="2400">
                <a:solidFill>
                  <a:srgbClr val="0C2340"/>
                </a:solidFill>
              </a:defRPr>
            </a:lvl2pPr>
            <a:lvl3pPr>
              <a:buClr>
                <a:srgbClr val="009F4D"/>
              </a:buClr>
              <a:defRPr sz="2200">
                <a:solidFill>
                  <a:srgbClr val="0C2340"/>
                </a:solidFill>
              </a:defRPr>
            </a:lvl3pPr>
            <a:lvl4pPr>
              <a:buClr>
                <a:srgbClr val="009F4D"/>
              </a:buClr>
              <a:defRPr>
                <a:solidFill>
                  <a:srgbClr val="0C2340"/>
                </a:solidFill>
              </a:defRPr>
            </a:lvl4pPr>
            <a:lvl5pPr marL="2057400" indent="-228600">
              <a:buClr>
                <a:srgbClr val="009F4D"/>
              </a:buClr>
              <a:buFont typeface="Courier New" panose="02070309020205020404" pitchFamily="49" charset="0"/>
              <a:buChar char="o"/>
              <a:defRPr>
                <a:solidFill>
                  <a:srgbClr val="0C234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p:cNvSpPr>
            <a:spLocks noGrp="1"/>
          </p:cNvSpPr>
          <p:nvPr>
            <p:ph type="body" sz="quarter" idx="15" hasCustomPrompt="1"/>
          </p:nvPr>
        </p:nvSpPr>
        <p:spPr>
          <a:xfrm>
            <a:off x="457200" y="381000"/>
            <a:ext cx="8153400" cy="1066800"/>
          </a:xfrm>
        </p:spPr>
        <p:txBody>
          <a:bodyPr>
            <a:normAutofit/>
          </a:bodyPr>
          <a:lstStyle>
            <a:lvl1pPr marL="0" indent="0">
              <a:buNone/>
              <a:defRPr sz="3600" b="1">
                <a:solidFill>
                  <a:srgbClr val="0C2340"/>
                </a:solidFill>
              </a:defRPr>
            </a:lvl1pPr>
          </a:lstStyle>
          <a:p>
            <a:pPr lvl="0"/>
            <a:r>
              <a:rPr lang="en-US"/>
              <a:t>Click to edit header</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5715000"/>
            <a:ext cx="1828800" cy="1025090"/>
          </a:xfrm>
          <a:prstGeom prst="rect">
            <a:avLst/>
          </a:prstGeom>
        </p:spPr>
      </p:pic>
    </p:spTree>
    <p:extLst>
      <p:ext uri="{BB962C8B-B14F-4D97-AF65-F5344CB8AC3E}">
        <p14:creationId xmlns:p14="http://schemas.microsoft.com/office/powerpoint/2010/main" val="370353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3400" y="1752600"/>
            <a:ext cx="3962400" cy="365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Content Placeholder 9"/>
          <p:cNvSpPr>
            <a:spLocks noGrp="1"/>
          </p:cNvSpPr>
          <p:nvPr>
            <p:ph sz="quarter" idx="14" hasCustomPrompt="1"/>
          </p:nvPr>
        </p:nvSpPr>
        <p:spPr>
          <a:xfrm>
            <a:off x="4953000" y="2133600"/>
            <a:ext cx="3352800" cy="2895600"/>
          </a:xfrm>
        </p:spPr>
        <p:txBody>
          <a:bodyPr>
            <a:normAutofit/>
          </a:bodyPr>
          <a:lstStyle>
            <a:lvl1pPr marL="0" indent="0">
              <a:buNone/>
              <a:defRPr sz="2000" baseline="0"/>
            </a:lvl1pPr>
          </a:lstStyle>
          <a:p>
            <a:pPr lvl="0"/>
            <a:r>
              <a:rPr lang="en-US"/>
              <a:t>Click to edit single column copy layout text</a:t>
            </a:r>
          </a:p>
        </p:txBody>
      </p:sp>
      <p:sp>
        <p:nvSpPr>
          <p:cNvPr id="9" name="Text Placeholder 4"/>
          <p:cNvSpPr>
            <a:spLocks noGrp="1"/>
          </p:cNvSpPr>
          <p:nvPr>
            <p:ph type="body" sz="quarter" idx="15" hasCustomPrompt="1"/>
          </p:nvPr>
        </p:nvSpPr>
        <p:spPr>
          <a:xfrm>
            <a:off x="457200" y="381000"/>
            <a:ext cx="8153400" cy="1066800"/>
          </a:xfrm>
        </p:spPr>
        <p:txBody>
          <a:bodyPr>
            <a:normAutofit/>
          </a:bodyPr>
          <a:lstStyle>
            <a:lvl1pPr marL="0" indent="0">
              <a:buNone/>
              <a:defRPr sz="3600" b="1">
                <a:solidFill>
                  <a:srgbClr val="0C2340"/>
                </a:solidFill>
              </a:defRPr>
            </a:lvl1pPr>
          </a:lstStyle>
          <a:p>
            <a:pPr lvl="0"/>
            <a:r>
              <a:rPr lang="en-US"/>
              <a:t>Click to edit header</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5715000"/>
            <a:ext cx="1828800" cy="1025090"/>
          </a:xfrm>
          <a:prstGeom prst="rect">
            <a:avLst/>
          </a:prstGeom>
        </p:spPr>
      </p:pic>
    </p:spTree>
    <p:extLst>
      <p:ext uri="{BB962C8B-B14F-4D97-AF65-F5344CB8AC3E}">
        <p14:creationId xmlns:p14="http://schemas.microsoft.com/office/powerpoint/2010/main" val="704290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Page">
    <p:spTree>
      <p:nvGrpSpPr>
        <p:cNvPr id="1" name=""/>
        <p:cNvGrpSpPr/>
        <p:nvPr/>
      </p:nvGrpSpPr>
      <p:grpSpPr>
        <a:xfrm>
          <a:off x="0" y="0"/>
          <a:ext cx="0" cy="0"/>
          <a:chOff x="0" y="0"/>
          <a:chExt cx="0" cy="0"/>
        </a:xfrm>
      </p:grpSpPr>
      <p:sp>
        <p:nvSpPr>
          <p:cNvPr id="6" name="Chart Placeholder 5"/>
          <p:cNvSpPr>
            <a:spLocks noGrp="1"/>
          </p:cNvSpPr>
          <p:nvPr>
            <p:ph type="chart" sz="quarter" idx="12"/>
          </p:nvPr>
        </p:nvSpPr>
        <p:spPr>
          <a:xfrm>
            <a:off x="457200" y="1524000"/>
            <a:ext cx="7696200" cy="3505200"/>
          </a:xfrm>
        </p:spPr>
        <p:txBody>
          <a:bodyPr/>
          <a:lstStyle/>
          <a:p>
            <a:endParaRPr lang="en-US"/>
          </a:p>
        </p:txBody>
      </p:sp>
      <p:sp>
        <p:nvSpPr>
          <p:cNvPr id="11" name="Text Placeholder 10"/>
          <p:cNvSpPr>
            <a:spLocks noGrp="1"/>
          </p:cNvSpPr>
          <p:nvPr>
            <p:ph type="body" sz="quarter" idx="14" hasCustomPrompt="1"/>
          </p:nvPr>
        </p:nvSpPr>
        <p:spPr>
          <a:xfrm>
            <a:off x="457200" y="5257800"/>
            <a:ext cx="6248400" cy="762000"/>
          </a:xfrm>
        </p:spPr>
        <p:txBody>
          <a:bodyPr>
            <a:normAutofit/>
          </a:bodyPr>
          <a:lstStyle>
            <a:lvl1pPr marL="0" indent="0" algn="l">
              <a:buNone/>
              <a:defRPr sz="2800" b="1">
                <a:solidFill>
                  <a:srgbClr val="ACA39A"/>
                </a:solidFill>
              </a:defRPr>
            </a:lvl1pPr>
          </a:lstStyle>
          <a:p>
            <a:pPr lvl="0"/>
            <a:r>
              <a:rPr lang="en-US"/>
              <a:t>Click to edit descriptor caption</a:t>
            </a:r>
          </a:p>
        </p:txBody>
      </p:sp>
      <p:sp>
        <p:nvSpPr>
          <p:cNvPr id="12" name="Text Placeholder 4"/>
          <p:cNvSpPr>
            <a:spLocks noGrp="1"/>
          </p:cNvSpPr>
          <p:nvPr>
            <p:ph type="body" sz="quarter" idx="15" hasCustomPrompt="1"/>
          </p:nvPr>
        </p:nvSpPr>
        <p:spPr>
          <a:xfrm>
            <a:off x="457200" y="381000"/>
            <a:ext cx="8153400" cy="1066800"/>
          </a:xfrm>
        </p:spPr>
        <p:txBody>
          <a:bodyPr>
            <a:normAutofit/>
          </a:bodyPr>
          <a:lstStyle>
            <a:lvl1pPr marL="0" indent="0">
              <a:buNone/>
              <a:defRPr sz="3600" b="1"/>
            </a:lvl1pPr>
          </a:lstStyle>
          <a:p>
            <a:pPr lvl="0"/>
            <a:r>
              <a:rPr lang="en-US"/>
              <a:t>Click to edit header</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5715000"/>
            <a:ext cx="1828800" cy="1025090"/>
          </a:xfrm>
          <a:prstGeom prst="rect">
            <a:avLst/>
          </a:prstGeom>
        </p:spPr>
      </p:pic>
    </p:spTree>
    <p:extLst>
      <p:ext uri="{BB962C8B-B14F-4D97-AF65-F5344CB8AC3E}">
        <p14:creationId xmlns:p14="http://schemas.microsoft.com/office/powerpoint/2010/main" val="80622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harts page">
    <p:spTree>
      <p:nvGrpSpPr>
        <p:cNvPr id="1" name=""/>
        <p:cNvGrpSpPr/>
        <p:nvPr/>
      </p:nvGrpSpPr>
      <p:grpSpPr>
        <a:xfrm>
          <a:off x="0" y="0"/>
          <a:ext cx="0" cy="0"/>
          <a:chOff x="0" y="0"/>
          <a:chExt cx="0" cy="0"/>
        </a:xfrm>
      </p:grpSpPr>
      <p:sp>
        <p:nvSpPr>
          <p:cNvPr id="6" name="Chart Placeholder 5"/>
          <p:cNvSpPr>
            <a:spLocks noGrp="1"/>
          </p:cNvSpPr>
          <p:nvPr>
            <p:ph type="chart" sz="quarter" idx="12"/>
          </p:nvPr>
        </p:nvSpPr>
        <p:spPr>
          <a:xfrm>
            <a:off x="533400" y="2133600"/>
            <a:ext cx="1981200" cy="2057400"/>
          </a:xfrm>
        </p:spPr>
        <p:txBody>
          <a:bodyPr/>
          <a:lstStyle/>
          <a:p>
            <a:endParaRPr lang="en-US"/>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05200" y="2206625"/>
            <a:ext cx="1981200" cy="206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hart Placeholder 5"/>
          <p:cNvSpPr>
            <a:spLocks noGrp="1"/>
          </p:cNvSpPr>
          <p:nvPr>
            <p:ph type="chart" sz="quarter" idx="13"/>
          </p:nvPr>
        </p:nvSpPr>
        <p:spPr>
          <a:xfrm>
            <a:off x="3581400" y="2133600"/>
            <a:ext cx="1981200" cy="2057400"/>
          </a:xfrm>
        </p:spPr>
        <p:txBody>
          <a:bodyPr/>
          <a:lstStyle/>
          <a:p>
            <a:endParaRPr lang="en-US"/>
          </a:p>
        </p:txBody>
      </p:sp>
      <p:sp>
        <p:nvSpPr>
          <p:cNvPr id="9" name="Chart Placeholder 5"/>
          <p:cNvSpPr>
            <a:spLocks noGrp="1"/>
          </p:cNvSpPr>
          <p:nvPr>
            <p:ph type="chart" sz="quarter" idx="14"/>
          </p:nvPr>
        </p:nvSpPr>
        <p:spPr>
          <a:xfrm>
            <a:off x="6705600" y="2133600"/>
            <a:ext cx="1981200" cy="2057400"/>
          </a:xfrm>
        </p:spPr>
        <p:txBody>
          <a:bodyPr/>
          <a:lstStyle/>
          <a:p>
            <a:endParaRPr lang="en-US"/>
          </a:p>
        </p:txBody>
      </p:sp>
      <p:sp>
        <p:nvSpPr>
          <p:cNvPr id="11" name="Text Placeholder 10"/>
          <p:cNvSpPr>
            <a:spLocks noGrp="1"/>
          </p:cNvSpPr>
          <p:nvPr>
            <p:ph type="body" sz="quarter" idx="16" hasCustomPrompt="1"/>
          </p:nvPr>
        </p:nvSpPr>
        <p:spPr>
          <a:xfrm>
            <a:off x="533400" y="4419600"/>
            <a:ext cx="1981200" cy="1447800"/>
          </a:xfrm>
        </p:spPr>
        <p:txBody>
          <a:bodyPr>
            <a:normAutofit/>
          </a:bodyPr>
          <a:lstStyle>
            <a:lvl1pPr marL="0" indent="0">
              <a:buNone/>
              <a:defRPr sz="1600">
                <a:solidFill>
                  <a:srgbClr val="ACA39A"/>
                </a:solidFill>
              </a:defRPr>
            </a:lvl1pPr>
          </a:lstStyle>
          <a:p>
            <a:pPr lvl="0"/>
            <a:r>
              <a:rPr lang="en-US"/>
              <a:t>Click to edit copy </a:t>
            </a:r>
          </a:p>
        </p:txBody>
      </p:sp>
      <p:sp>
        <p:nvSpPr>
          <p:cNvPr id="13" name="Text Placeholder 10"/>
          <p:cNvSpPr>
            <a:spLocks noGrp="1"/>
          </p:cNvSpPr>
          <p:nvPr>
            <p:ph type="body" sz="quarter" idx="17" hasCustomPrompt="1"/>
          </p:nvPr>
        </p:nvSpPr>
        <p:spPr>
          <a:xfrm>
            <a:off x="3657600" y="4419600"/>
            <a:ext cx="1981200" cy="1447800"/>
          </a:xfrm>
        </p:spPr>
        <p:txBody>
          <a:bodyPr>
            <a:normAutofit/>
          </a:bodyPr>
          <a:lstStyle>
            <a:lvl1pPr marL="0" indent="0">
              <a:buNone/>
              <a:defRPr sz="1600">
                <a:solidFill>
                  <a:srgbClr val="ACA39A"/>
                </a:solidFill>
              </a:defRPr>
            </a:lvl1pPr>
          </a:lstStyle>
          <a:p>
            <a:pPr lvl="0"/>
            <a:r>
              <a:rPr lang="en-US"/>
              <a:t>Click to edit copy </a:t>
            </a:r>
          </a:p>
        </p:txBody>
      </p:sp>
      <p:sp>
        <p:nvSpPr>
          <p:cNvPr id="14" name="Text Placeholder 10"/>
          <p:cNvSpPr>
            <a:spLocks noGrp="1"/>
          </p:cNvSpPr>
          <p:nvPr>
            <p:ph type="body" sz="quarter" idx="18" hasCustomPrompt="1"/>
          </p:nvPr>
        </p:nvSpPr>
        <p:spPr>
          <a:xfrm>
            <a:off x="6705600" y="4419600"/>
            <a:ext cx="1981200" cy="1447800"/>
          </a:xfrm>
        </p:spPr>
        <p:txBody>
          <a:bodyPr>
            <a:normAutofit/>
          </a:bodyPr>
          <a:lstStyle>
            <a:lvl1pPr marL="0" indent="0">
              <a:buNone/>
              <a:defRPr sz="1600">
                <a:solidFill>
                  <a:srgbClr val="ACA39A"/>
                </a:solidFill>
              </a:defRPr>
            </a:lvl1pPr>
          </a:lstStyle>
          <a:p>
            <a:pPr lvl="0"/>
            <a:r>
              <a:rPr lang="en-US"/>
              <a:t>Click to edit copy </a:t>
            </a:r>
          </a:p>
        </p:txBody>
      </p:sp>
      <p:sp>
        <p:nvSpPr>
          <p:cNvPr id="17" name="Text Placeholder 4"/>
          <p:cNvSpPr>
            <a:spLocks noGrp="1"/>
          </p:cNvSpPr>
          <p:nvPr>
            <p:ph type="body" sz="quarter" idx="15" hasCustomPrompt="1"/>
          </p:nvPr>
        </p:nvSpPr>
        <p:spPr>
          <a:xfrm>
            <a:off x="457200" y="381000"/>
            <a:ext cx="8153400" cy="1066800"/>
          </a:xfrm>
        </p:spPr>
        <p:txBody>
          <a:bodyPr>
            <a:normAutofit/>
          </a:bodyPr>
          <a:lstStyle>
            <a:lvl1pPr marL="0" indent="0">
              <a:buNone/>
              <a:defRPr sz="3600" b="1">
                <a:solidFill>
                  <a:srgbClr val="0C2340"/>
                </a:solidFill>
              </a:defRPr>
            </a:lvl1pPr>
          </a:lstStyle>
          <a:p>
            <a:pPr lvl="0"/>
            <a:r>
              <a:rPr lang="en-US"/>
              <a:t>Click to edit header</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2800" y="5715000"/>
            <a:ext cx="1828800" cy="1025090"/>
          </a:xfrm>
          <a:prstGeom prst="rect">
            <a:avLst/>
          </a:prstGeom>
        </p:spPr>
      </p:pic>
    </p:spTree>
    <p:extLst>
      <p:ext uri="{BB962C8B-B14F-4D97-AF65-F5344CB8AC3E}">
        <p14:creationId xmlns:p14="http://schemas.microsoft.com/office/powerpoint/2010/main" val="2933076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oints Page">
    <p:spTree>
      <p:nvGrpSpPr>
        <p:cNvPr id="1" name=""/>
        <p:cNvGrpSpPr/>
        <p:nvPr/>
      </p:nvGrpSpPr>
      <p:grpSpPr>
        <a:xfrm>
          <a:off x="0" y="0"/>
          <a:ext cx="0" cy="0"/>
          <a:chOff x="0" y="0"/>
          <a:chExt cx="0" cy="0"/>
        </a:xfrm>
      </p:grpSpPr>
      <p:sp>
        <p:nvSpPr>
          <p:cNvPr id="5" name="Oval 4" title="Blue circle image for type to go on top of"/>
          <p:cNvSpPr/>
          <p:nvPr userDrawn="1"/>
        </p:nvSpPr>
        <p:spPr>
          <a:xfrm>
            <a:off x="533400" y="1676400"/>
            <a:ext cx="2362200" cy="2286000"/>
          </a:xfrm>
          <a:prstGeom prst="ellipse">
            <a:avLst/>
          </a:prstGeom>
          <a:solidFill>
            <a:srgbClr val="0C23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title="Blue circle image for type to go on top of"/>
          <p:cNvSpPr/>
          <p:nvPr userDrawn="1"/>
        </p:nvSpPr>
        <p:spPr>
          <a:xfrm>
            <a:off x="3429000" y="1752600"/>
            <a:ext cx="2362200" cy="2286000"/>
          </a:xfrm>
          <a:prstGeom prst="ellipse">
            <a:avLst/>
          </a:prstGeom>
          <a:solidFill>
            <a:srgbClr val="0C23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title="Blue circle image for type to go on top of"/>
          <p:cNvSpPr/>
          <p:nvPr userDrawn="1"/>
        </p:nvSpPr>
        <p:spPr>
          <a:xfrm>
            <a:off x="6400800" y="1752600"/>
            <a:ext cx="2362200" cy="2286000"/>
          </a:xfrm>
          <a:prstGeom prst="ellipse">
            <a:avLst/>
          </a:prstGeom>
          <a:solidFill>
            <a:srgbClr val="0C23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0"/>
          <p:cNvSpPr>
            <a:spLocks noGrp="1"/>
          </p:cNvSpPr>
          <p:nvPr>
            <p:ph type="body" sz="quarter" idx="16" hasCustomPrompt="1"/>
          </p:nvPr>
        </p:nvSpPr>
        <p:spPr>
          <a:xfrm>
            <a:off x="6591300" y="4419600"/>
            <a:ext cx="1981200" cy="1447800"/>
          </a:xfrm>
        </p:spPr>
        <p:txBody>
          <a:bodyPr>
            <a:normAutofit/>
          </a:bodyPr>
          <a:lstStyle>
            <a:lvl1pPr marL="0" indent="0">
              <a:buNone/>
              <a:defRPr sz="1600">
                <a:solidFill>
                  <a:srgbClr val="ACA39A"/>
                </a:solidFill>
              </a:defRPr>
            </a:lvl1pPr>
          </a:lstStyle>
          <a:p>
            <a:pPr lvl="0"/>
            <a:r>
              <a:rPr lang="en-US"/>
              <a:t>Click to edit copy </a:t>
            </a:r>
          </a:p>
        </p:txBody>
      </p:sp>
      <p:sp>
        <p:nvSpPr>
          <p:cNvPr id="10" name="Text Placeholder 10"/>
          <p:cNvSpPr>
            <a:spLocks noGrp="1"/>
          </p:cNvSpPr>
          <p:nvPr>
            <p:ph type="body" sz="quarter" idx="17" hasCustomPrompt="1"/>
          </p:nvPr>
        </p:nvSpPr>
        <p:spPr>
          <a:xfrm>
            <a:off x="3657600" y="4419600"/>
            <a:ext cx="1981200" cy="1447800"/>
          </a:xfrm>
        </p:spPr>
        <p:txBody>
          <a:bodyPr>
            <a:normAutofit/>
          </a:bodyPr>
          <a:lstStyle>
            <a:lvl1pPr marL="0" indent="0">
              <a:buNone/>
              <a:defRPr sz="1600">
                <a:solidFill>
                  <a:srgbClr val="ACA39A"/>
                </a:solidFill>
              </a:defRPr>
            </a:lvl1pPr>
          </a:lstStyle>
          <a:p>
            <a:pPr lvl="0"/>
            <a:r>
              <a:rPr lang="en-US"/>
              <a:t>Click to edit copy </a:t>
            </a:r>
          </a:p>
        </p:txBody>
      </p:sp>
      <p:sp>
        <p:nvSpPr>
          <p:cNvPr id="11" name="Text Placeholder 10"/>
          <p:cNvSpPr>
            <a:spLocks noGrp="1"/>
          </p:cNvSpPr>
          <p:nvPr>
            <p:ph type="body" sz="quarter" idx="18" hasCustomPrompt="1"/>
          </p:nvPr>
        </p:nvSpPr>
        <p:spPr>
          <a:xfrm>
            <a:off x="685800" y="4419600"/>
            <a:ext cx="1981200" cy="1447800"/>
          </a:xfrm>
        </p:spPr>
        <p:txBody>
          <a:bodyPr>
            <a:normAutofit/>
          </a:bodyPr>
          <a:lstStyle>
            <a:lvl1pPr marL="0" indent="0">
              <a:buNone/>
              <a:defRPr sz="1600">
                <a:solidFill>
                  <a:srgbClr val="ACA39A"/>
                </a:solidFill>
              </a:defRPr>
            </a:lvl1pPr>
          </a:lstStyle>
          <a:p>
            <a:pPr lvl="0"/>
            <a:r>
              <a:rPr lang="en-US"/>
              <a:t>Click to edit copy </a:t>
            </a:r>
          </a:p>
        </p:txBody>
      </p:sp>
      <p:sp>
        <p:nvSpPr>
          <p:cNvPr id="13" name="Content Placeholder 12"/>
          <p:cNvSpPr>
            <a:spLocks noGrp="1"/>
          </p:cNvSpPr>
          <p:nvPr>
            <p:ph sz="quarter" idx="19" hasCustomPrompt="1"/>
          </p:nvPr>
        </p:nvSpPr>
        <p:spPr>
          <a:xfrm>
            <a:off x="838200" y="2133600"/>
            <a:ext cx="1752600" cy="1524000"/>
          </a:xfrm>
        </p:spPr>
        <p:txBody>
          <a:bodyPr>
            <a:normAutofit/>
          </a:bodyPr>
          <a:lstStyle>
            <a:lvl1pPr marL="0" indent="0">
              <a:buNone/>
              <a:defRPr sz="1600" b="1">
                <a:solidFill>
                  <a:schemeClr val="bg1"/>
                </a:solidFill>
              </a:defRPr>
            </a:lvl1pPr>
            <a:lvl2pPr>
              <a:defRPr>
                <a:solidFill>
                  <a:schemeClr val="bg1"/>
                </a:solidFill>
              </a:defRPr>
            </a:lvl2pPr>
          </a:lstStyle>
          <a:p>
            <a:pPr lvl="0"/>
            <a:r>
              <a:rPr lang="en-US"/>
              <a:t>Click to edit copy</a:t>
            </a:r>
          </a:p>
        </p:txBody>
      </p:sp>
      <p:sp>
        <p:nvSpPr>
          <p:cNvPr id="14" name="Content Placeholder 12"/>
          <p:cNvSpPr>
            <a:spLocks noGrp="1"/>
          </p:cNvSpPr>
          <p:nvPr>
            <p:ph sz="quarter" idx="20" hasCustomPrompt="1"/>
          </p:nvPr>
        </p:nvSpPr>
        <p:spPr>
          <a:xfrm>
            <a:off x="3733800" y="2133600"/>
            <a:ext cx="1752600" cy="1524000"/>
          </a:xfrm>
        </p:spPr>
        <p:txBody>
          <a:bodyPr>
            <a:normAutofit/>
          </a:bodyPr>
          <a:lstStyle>
            <a:lvl1pPr marL="0" indent="0">
              <a:buNone/>
              <a:defRPr sz="1600" b="1">
                <a:solidFill>
                  <a:schemeClr val="bg1"/>
                </a:solidFill>
              </a:defRPr>
            </a:lvl1pPr>
            <a:lvl2pPr>
              <a:defRPr>
                <a:solidFill>
                  <a:schemeClr val="bg1"/>
                </a:solidFill>
              </a:defRPr>
            </a:lvl2pPr>
          </a:lstStyle>
          <a:p>
            <a:pPr lvl="0"/>
            <a:r>
              <a:rPr lang="en-US"/>
              <a:t>Click to edit copy</a:t>
            </a:r>
          </a:p>
        </p:txBody>
      </p:sp>
      <p:sp>
        <p:nvSpPr>
          <p:cNvPr id="15" name="Content Placeholder 12"/>
          <p:cNvSpPr>
            <a:spLocks noGrp="1"/>
          </p:cNvSpPr>
          <p:nvPr>
            <p:ph sz="quarter" idx="21" hasCustomPrompt="1"/>
          </p:nvPr>
        </p:nvSpPr>
        <p:spPr>
          <a:xfrm>
            <a:off x="6705600" y="2133600"/>
            <a:ext cx="1752600" cy="1524000"/>
          </a:xfrm>
        </p:spPr>
        <p:txBody>
          <a:bodyPr>
            <a:normAutofit/>
          </a:bodyPr>
          <a:lstStyle>
            <a:lvl1pPr marL="0" indent="0">
              <a:buNone/>
              <a:defRPr sz="1600" b="1">
                <a:solidFill>
                  <a:schemeClr val="bg1"/>
                </a:solidFill>
              </a:defRPr>
            </a:lvl1pPr>
            <a:lvl2pPr>
              <a:defRPr>
                <a:solidFill>
                  <a:schemeClr val="bg1"/>
                </a:solidFill>
              </a:defRPr>
            </a:lvl2pPr>
          </a:lstStyle>
          <a:p>
            <a:pPr lvl="0"/>
            <a:r>
              <a:rPr lang="en-US"/>
              <a:t>Click to edit copy</a:t>
            </a:r>
          </a:p>
        </p:txBody>
      </p:sp>
      <p:sp>
        <p:nvSpPr>
          <p:cNvPr id="19" name="Text Placeholder 4"/>
          <p:cNvSpPr>
            <a:spLocks noGrp="1"/>
          </p:cNvSpPr>
          <p:nvPr>
            <p:ph type="body" sz="quarter" idx="15" hasCustomPrompt="1"/>
          </p:nvPr>
        </p:nvSpPr>
        <p:spPr>
          <a:xfrm>
            <a:off x="457200" y="381000"/>
            <a:ext cx="8153400" cy="1066800"/>
          </a:xfrm>
        </p:spPr>
        <p:txBody>
          <a:bodyPr>
            <a:normAutofit/>
          </a:bodyPr>
          <a:lstStyle>
            <a:lvl1pPr marL="0" indent="0">
              <a:buNone/>
              <a:defRPr sz="3600" b="1">
                <a:solidFill>
                  <a:srgbClr val="0C2340"/>
                </a:solidFill>
              </a:defRPr>
            </a:lvl1pPr>
          </a:lstStyle>
          <a:p>
            <a:pPr lvl="0"/>
            <a:r>
              <a:rPr lang="en-US"/>
              <a:t>Click to edit header</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5715000"/>
            <a:ext cx="1828800" cy="1025090"/>
          </a:xfrm>
          <a:prstGeom prst="rect">
            <a:avLst/>
          </a:prstGeom>
        </p:spPr>
      </p:pic>
    </p:spTree>
    <p:extLst>
      <p:ext uri="{BB962C8B-B14F-4D97-AF65-F5344CB8AC3E}">
        <p14:creationId xmlns:p14="http://schemas.microsoft.com/office/powerpoint/2010/main" val="809040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4"/>
          <p:cNvSpPr>
            <a:spLocks noGrp="1"/>
          </p:cNvSpPr>
          <p:nvPr>
            <p:ph type="body" sz="quarter" idx="15" hasCustomPrompt="1"/>
          </p:nvPr>
        </p:nvSpPr>
        <p:spPr>
          <a:xfrm>
            <a:off x="457200" y="381000"/>
            <a:ext cx="8153400" cy="1066800"/>
          </a:xfrm>
        </p:spPr>
        <p:txBody>
          <a:bodyPr>
            <a:normAutofit/>
          </a:bodyPr>
          <a:lstStyle>
            <a:lvl1pPr marL="0" indent="0">
              <a:buNone/>
              <a:defRPr sz="3600" b="1">
                <a:solidFill>
                  <a:srgbClr val="0C2340"/>
                </a:solidFill>
              </a:defRPr>
            </a:lvl1pPr>
          </a:lstStyle>
          <a:p>
            <a:pPr lvl="0"/>
            <a:r>
              <a:rPr lang="en-US"/>
              <a:t>Click to edit header</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5715000"/>
            <a:ext cx="1828800" cy="1025090"/>
          </a:xfrm>
          <a:prstGeom prst="rect">
            <a:avLst/>
          </a:prstGeom>
        </p:spPr>
      </p:pic>
    </p:spTree>
    <p:extLst>
      <p:ext uri="{BB962C8B-B14F-4D97-AF65-F5344CB8AC3E}">
        <p14:creationId xmlns:p14="http://schemas.microsoft.com/office/powerpoint/2010/main" val="2157666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6" name="Text Placeholder 4"/>
          <p:cNvSpPr>
            <a:spLocks noGrp="1"/>
          </p:cNvSpPr>
          <p:nvPr>
            <p:ph type="body" sz="quarter" idx="15" hasCustomPrompt="1"/>
          </p:nvPr>
        </p:nvSpPr>
        <p:spPr>
          <a:xfrm>
            <a:off x="457200" y="381000"/>
            <a:ext cx="8153400" cy="1066800"/>
          </a:xfrm>
        </p:spPr>
        <p:txBody>
          <a:bodyPr>
            <a:normAutofit/>
          </a:bodyPr>
          <a:lstStyle>
            <a:lvl1pPr marL="0" indent="0">
              <a:buNone/>
              <a:defRPr sz="3600" b="1">
                <a:solidFill>
                  <a:srgbClr val="0C2340"/>
                </a:solidFill>
              </a:defRPr>
            </a:lvl1pPr>
          </a:lstStyle>
          <a:p>
            <a:pPr lvl="0"/>
            <a:r>
              <a:rPr lang="en-US"/>
              <a:t>Click to edit header</a:t>
            </a:r>
          </a:p>
        </p:txBody>
      </p:sp>
    </p:spTree>
    <p:extLst>
      <p:ext uri="{BB962C8B-B14F-4D97-AF65-F5344CB8AC3E}">
        <p14:creationId xmlns:p14="http://schemas.microsoft.com/office/powerpoint/2010/main" val="672184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solidFill>
                  <a:srgbClr val="0C2340"/>
                </a:solidFill>
              </a:defRPr>
            </a:lvl1pPr>
            <a:lvl2pPr>
              <a:defRPr sz="2400">
                <a:solidFill>
                  <a:srgbClr val="0C2340"/>
                </a:solidFill>
              </a:defRPr>
            </a:lvl2pPr>
            <a:lvl3pPr>
              <a:defRPr sz="2000">
                <a:solidFill>
                  <a:srgbClr val="0C2340"/>
                </a:solidFill>
              </a:defRPr>
            </a:lvl3pPr>
            <a:lvl4pPr>
              <a:defRPr sz="1800">
                <a:solidFill>
                  <a:srgbClr val="0C2340"/>
                </a:solidFill>
              </a:defRPr>
            </a:lvl4pPr>
            <a:lvl5pPr>
              <a:defRPr sz="1800">
                <a:solidFill>
                  <a:srgbClr val="0C2340"/>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0C2340"/>
                </a:solidFill>
              </a:defRPr>
            </a:lvl1pPr>
            <a:lvl2pPr>
              <a:defRPr sz="2400">
                <a:solidFill>
                  <a:srgbClr val="0C2340"/>
                </a:solidFill>
              </a:defRPr>
            </a:lvl2pPr>
            <a:lvl3pPr>
              <a:defRPr sz="2000">
                <a:solidFill>
                  <a:srgbClr val="0C2340"/>
                </a:solidFill>
              </a:defRPr>
            </a:lvl3pPr>
            <a:lvl4pPr>
              <a:defRPr sz="1800">
                <a:solidFill>
                  <a:srgbClr val="0C2340"/>
                </a:solidFill>
              </a:defRPr>
            </a:lvl4pPr>
            <a:lvl5pPr>
              <a:defRPr sz="1800">
                <a:solidFill>
                  <a:srgbClr val="0C2340"/>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4"/>
          <p:cNvSpPr>
            <a:spLocks noGrp="1"/>
          </p:cNvSpPr>
          <p:nvPr>
            <p:ph type="body" sz="quarter" idx="15" hasCustomPrompt="1"/>
          </p:nvPr>
        </p:nvSpPr>
        <p:spPr>
          <a:xfrm>
            <a:off x="457200" y="381000"/>
            <a:ext cx="8153400" cy="1066800"/>
          </a:xfrm>
        </p:spPr>
        <p:txBody>
          <a:bodyPr>
            <a:normAutofit/>
          </a:bodyPr>
          <a:lstStyle>
            <a:lvl1pPr marL="0" indent="0">
              <a:buNone/>
              <a:defRPr sz="3600" b="1">
                <a:solidFill>
                  <a:srgbClr val="0C2340"/>
                </a:solidFill>
              </a:defRPr>
            </a:lvl1pPr>
          </a:lstStyle>
          <a:p>
            <a:pPr lvl="0"/>
            <a:r>
              <a:rPr lang="en-US"/>
              <a:t>Click to edit header</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5715000"/>
            <a:ext cx="1828800" cy="1025090"/>
          </a:xfrm>
          <a:prstGeom prst="rect">
            <a:avLst/>
          </a:prstGeom>
        </p:spPr>
      </p:pic>
    </p:spTree>
    <p:extLst>
      <p:ext uri="{BB962C8B-B14F-4D97-AF65-F5344CB8AC3E}">
        <p14:creationId xmlns:p14="http://schemas.microsoft.com/office/powerpoint/2010/main" val="1156127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Column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009F4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009F4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p:cNvSpPr>
            <a:spLocks noGrp="1"/>
          </p:cNvSpPr>
          <p:nvPr>
            <p:ph type="body" sz="quarter" idx="15" hasCustomPrompt="1"/>
          </p:nvPr>
        </p:nvSpPr>
        <p:spPr>
          <a:xfrm>
            <a:off x="457200" y="381000"/>
            <a:ext cx="8153400" cy="1066800"/>
          </a:xfrm>
        </p:spPr>
        <p:txBody>
          <a:bodyPr>
            <a:normAutofit/>
          </a:bodyPr>
          <a:lstStyle>
            <a:lvl1pPr marL="0" indent="0">
              <a:buNone/>
              <a:defRPr sz="3600" b="1">
                <a:solidFill>
                  <a:srgbClr val="0C2340"/>
                </a:solidFill>
              </a:defRPr>
            </a:lvl1pPr>
          </a:lstStyle>
          <a:p>
            <a:pPr lvl="0"/>
            <a:r>
              <a:rPr lang="en-US"/>
              <a:t>Click to edit header</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5715000"/>
            <a:ext cx="1828800" cy="1025090"/>
          </a:xfrm>
          <a:prstGeom prst="rect">
            <a:avLst/>
          </a:prstGeom>
        </p:spPr>
      </p:pic>
    </p:spTree>
    <p:extLst>
      <p:ext uri="{BB962C8B-B14F-4D97-AF65-F5344CB8AC3E}">
        <p14:creationId xmlns:p14="http://schemas.microsoft.com/office/powerpoint/2010/main" val="747272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hank You Slide">
    <p:spTree>
      <p:nvGrpSpPr>
        <p:cNvPr id="1" name=""/>
        <p:cNvGrpSpPr/>
        <p:nvPr/>
      </p:nvGrpSpPr>
      <p:grpSpPr>
        <a:xfrm>
          <a:off x="0" y="0"/>
          <a:ext cx="0" cy="0"/>
          <a:chOff x="0" y="0"/>
          <a:chExt cx="0" cy="0"/>
        </a:xfrm>
      </p:grpSpPr>
      <p:cxnSp>
        <p:nvCxnSpPr>
          <p:cNvPr id="6" name="Straight Connector 5" title="Green bar for style"/>
          <p:cNvCxnSpPr/>
          <p:nvPr userDrawn="1"/>
        </p:nvCxnSpPr>
        <p:spPr>
          <a:xfrm>
            <a:off x="4416794" y="5791200"/>
            <a:ext cx="383806" cy="0"/>
          </a:xfrm>
          <a:prstGeom prst="line">
            <a:avLst/>
          </a:prstGeom>
          <a:ln w="88900">
            <a:solidFill>
              <a:srgbClr val="009F4D"/>
            </a:solidFill>
          </a:ln>
        </p:spPr>
        <p:style>
          <a:lnRef idx="1">
            <a:schemeClr val="accent1"/>
          </a:lnRef>
          <a:fillRef idx="0">
            <a:schemeClr val="accent1"/>
          </a:fillRef>
          <a:effectRef idx="0">
            <a:schemeClr val="accent1"/>
          </a:effectRef>
          <a:fontRef idx="minor">
            <a:schemeClr val="tx1"/>
          </a:fontRef>
        </p:style>
      </p:cxnSp>
      <p:sp>
        <p:nvSpPr>
          <p:cNvPr id="14" name="TextBox 13" descr="MINNESOTA STATE IS AN AFFIRMATIVE ACTION, EQUAL OPPORTUNITY EMPLOYER AND EDUCATOR.&#10;" title="EEOE Statement"/>
          <p:cNvSpPr txBox="1"/>
          <p:nvPr userDrawn="1"/>
        </p:nvSpPr>
        <p:spPr>
          <a:xfrm>
            <a:off x="1143000" y="6200001"/>
            <a:ext cx="6858000" cy="461665"/>
          </a:xfrm>
          <a:prstGeom prst="rect">
            <a:avLst/>
          </a:prstGeom>
          <a:noFill/>
        </p:spPr>
        <p:txBody>
          <a:bodyPr wrap="square" rtlCol="0">
            <a:spAutoFit/>
          </a:bodyPr>
          <a:lstStyle/>
          <a:p>
            <a:pPr lvl="0" algn="ctr"/>
            <a:r>
              <a:rPr lang="en-US" sz="1200"/>
              <a:t>MINNESOTA STATE</a:t>
            </a:r>
            <a:r>
              <a:rPr lang="en-US" sz="1200" baseline="0"/>
              <a:t> AND MINNESOTA DEPARTMENT OF EDUCATION </a:t>
            </a:r>
            <a:r>
              <a:rPr lang="en-US" sz="1200"/>
              <a:t> ARE AFFIRMATIVE ACTION, EQUAL OPPORTUNITY EMPLOYERS AND EDUCATORS.</a:t>
            </a:r>
          </a:p>
        </p:txBody>
      </p:sp>
      <p:sp>
        <p:nvSpPr>
          <p:cNvPr id="8" name="TextBox 7" descr="30 East 7th Street, Suite 350&#10;St. Paul, MN  55101-7804&#10;&#10;Phone: 651-201-1800&#10;Toll-free: 888-667-2848&#10;&#10;www.mnscu.edu&#10;" title="Text box with Minnesota State address, phone numbers, and website address"/>
          <p:cNvSpPr txBox="1"/>
          <p:nvPr userDrawn="1"/>
        </p:nvSpPr>
        <p:spPr>
          <a:xfrm>
            <a:off x="240097" y="2808744"/>
            <a:ext cx="4182140" cy="1877437"/>
          </a:xfrm>
          <a:prstGeom prst="rect">
            <a:avLst/>
          </a:prstGeom>
          <a:noFill/>
        </p:spPr>
        <p:txBody>
          <a:bodyPr wrap="square" rtlCol="0">
            <a:spAutoFit/>
          </a:bodyPr>
          <a:lstStyle/>
          <a:p>
            <a:pPr lvl="0" algn="ctr"/>
            <a:r>
              <a:rPr lang="en-US" sz="2400" b="1">
                <a:solidFill>
                  <a:srgbClr val="ACA39A"/>
                </a:solidFill>
              </a:rPr>
              <a:t>30 East 7th Street, Suite 350</a:t>
            </a:r>
          </a:p>
          <a:p>
            <a:pPr lvl="0" algn="ctr"/>
            <a:r>
              <a:rPr lang="en-US" sz="2400" b="1">
                <a:solidFill>
                  <a:srgbClr val="ACA39A"/>
                </a:solidFill>
              </a:rPr>
              <a:t>St. Paul, MN  55101-7804</a:t>
            </a:r>
          </a:p>
          <a:p>
            <a:pPr lvl="0" algn="ctr"/>
            <a:endParaRPr lang="en-US" sz="2400" b="1">
              <a:solidFill>
                <a:srgbClr val="ACA39A"/>
              </a:solidFill>
            </a:endParaRPr>
          </a:p>
          <a:p>
            <a:pPr lvl="0" algn="ctr"/>
            <a:endParaRPr lang="en-US" sz="2400" b="1">
              <a:solidFill>
                <a:srgbClr val="ACA39A"/>
              </a:solidFill>
            </a:endParaRPr>
          </a:p>
          <a:p>
            <a:pPr lvl="0" algn="ctr"/>
            <a:r>
              <a:rPr lang="en-US" sz="1800" b="1" baseline="0">
                <a:solidFill>
                  <a:srgbClr val="ACA39A"/>
                </a:solidFill>
              </a:rPr>
              <a:t>www.minnstate.edu/system/cte</a:t>
            </a:r>
            <a:r>
              <a:rPr lang="en-US" sz="2000" b="1" baseline="0">
                <a:solidFill>
                  <a:srgbClr val="ACA39A"/>
                </a:solidFill>
              </a:rPr>
              <a:t> </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1346" y="275116"/>
            <a:ext cx="3834582" cy="2149384"/>
          </a:xfrm>
          <a:prstGeom prst="rect">
            <a:avLst/>
          </a:prstGeom>
        </p:spPr>
      </p:pic>
      <p:sp>
        <p:nvSpPr>
          <p:cNvPr id="7" name="TextBox 6" descr="30 East 7th Street, Suite 350&#10;St. Paul, MN  55101-7804&#10;&#10;Phone: 651-201-1800&#10;Toll-free: 888-667-2848&#10;&#10;www.mnscu.edu&#10;" title="Text box with Minnesota State address, phone numbers, and website address"/>
          <p:cNvSpPr txBox="1"/>
          <p:nvPr userDrawn="1"/>
        </p:nvSpPr>
        <p:spPr>
          <a:xfrm>
            <a:off x="4416794" y="2808743"/>
            <a:ext cx="4270006" cy="1846659"/>
          </a:xfrm>
          <a:prstGeom prst="rect">
            <a:avLst/>
          </a:prstGeom>
          <a:noFill/>
        </p:spPr>
        <p:txBody>
          <a:bodyPr wrap="square" rtlCol="0">
            <a:spAutoFit/>
          </a:bodyPr>
          <a:lstStyle/>
          <a:p>
            <a:pPr lvl="0" algn="ctr"/>
            <a:r>
              <a:rPr lang="en-US" sz="2400" b="1">
                <a:solidFill>
                  <a:srgbClr val="ACA39A"/>
                </a:solidFill>
              </a:rPr>
              <a:t>1500</a:t>
            </a:r>
            <a:r>
              <a:rPr lang="en-US" sz="2400" b="1" baseline="0">
                <a:solidFill>
                  <a:srgbClr val="ACA39A"/>
                </a:solidFill>
              </a:rPr>
              <a:t> Highway 36 West</a:t>
            </a:r>
            <a:endParaRPr lang="en-US" sz="2400" b="1">
              <a:solidFill>
                <a:srgbClr val="ACA39A"/>
              </a:solidFill>
            </a:endParaRPr>
          </a:p>
          <a:p>
            <a:pPr lvl="0" algn="ctr"/>
            <a:r>
              <a:rPr lang="en-US" sz="2400" b="1">
                <a:solidFill>
                  <a:srgbClr val="ACA39A"/>
                </a:solidFill>
              </a:rPr>
              <a:t>Roseville, MN  55113</a:t>
            </a:r>
          </a:p>
          <a:p>
            <a:pPr lvl="0" algn="ctr"/>
            <a:endParaRPr lang="en-US" sz="2400" b="1">
              <a:solidFill>
                <a:srgbClr val="ACA39A"/>
              </a:solidFill>
            </a:endParaRPr>
          </a:p>
          <a:p>
            <a:pPr lvl="0" algn="ctr"/>
            <a:endParaRPr lang="en-US" sz="2400" b="1">
              <a:solidFill>
                <a:srgbClr val="ACA39A"/>
              </a:solidFill>
            </a:endParaRPr>
          </a:p>
          <a:p>
            <a:pPr lvl="0" algn="ctr"/>
            <a:r>
              <a:rPr lang="en-US" sz="1800" b="1" baseline="0">
                <a:solidFill>
                  <a:srgbClr val="ACA39A"/>
                </a:solidFill>
              </a:rPr>
              <a:t>www.education.state.mn.us/MDE/dse/cte</a:t>
            </a:r>
          </a:p>
        </p:txBody>
      </p:sp>
    </p:spTree>
    <p:extLst>
      <p:ext uri="{BB962C8B-B14F-4D97-AF65-F5344CB8AC3E}">
        <p14:creationId xmlns:p14="http://schemas.microsoft.com/office/powerpoint/2010/main" val="2747901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762000"/>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52697" y="762000"/>
            <a:ext cx="2193989"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2386" y="1298448"/>
            <a:ext cx="5486400" cy="3255264"/>
          </a:xfrm>
        </p:spPr>
        <p:txBody>
          <a:bodyPr anchor="b">
            <a:normAutofit/>
          </a:bodyPr>
          <a:lstStyle>
            <a:lvl1pPr algn="l">
              <a:defRPr sz="4425" spc="-75"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825011" y="4670246"/>
            <a:ext cx="5486400" cy="914400"/>
          </a:xfrm>
        </p:spPr>
        <p:txBody>
          <a:bodyPr anchor="t">
            <a:normAutofit/>
          </a:bodyPr>
          <a:lstStyle>
            <a:lvl1pPr marL="0" indent="0" algn="l">
              <a:buNone/>
              <a:defRPr sz="1650" cap="none" spc="0" baseline="0">
                <a:solidFill>
                  <a:schemeClr val="accent1">
                    <a:lumMod val="20000"/>
                    <a:lumOff val="80000"/>
                  </a:schemeClr>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1/24/2018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547924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2900934" y="1023586"/>
            <a:ext cx="2606040" cy="807720"/>
          </a:xfrm>
        </p:spPr>
        <p:txBody>
          <a:bodyPr anchor="b">
            <a:normAutofit/>
          </a:bodyPr>
          <a:lstStyle>
            <a:lvl1pPr marL="0" indent="0">
              <a:spcBef>
                <a:spcPts val="0"/>
              </a:spcBef>
              <a:buNone/>
              <a:defRPr sz="1500" b="1">
                <a:solidFill>
                  <a:schemeClr val="tx1">
                    <a:lumMod val="65000"/>
                    <a:lumOff val="3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2900934" y="1930936"/>
            <a:ext cx="2606040" cy="402336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63847" y="1023587"/>
            <a:ext cx="2606040" cy="813171"/>
          </a:xfrm>
        </p:spPr>
        <p:txBody>
          <a:bodyPr anchor="b">
            <a:normAutofit/>
          </a:bodyPr>
          <a:lstStyle>
            <a:lvl1pPr marL="0" indent="0">
              <a:spcBef>
                <a:spcPts val="0"/>
              </a:spcBef>
              <a:buNone/>
              <a:defRPr sz="1500" b="1">
                <a:solidFill>
                  <a:schemeClr val="tx1">
                    <a:lumMod val="65000"/>
                    <a:lumOff val="3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5863847" y="1930936"/>
            <a:ext cx="2606040" cy="402336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1/24/2018</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7116193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1/24/2018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540976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00934" y="1298448"/>
            <a:ext cx="5486400" cy="3255264"/>
          </a:xfrm>
        </p:spPr>
        <p:txBody>
          <a:bodyPr anchor="b">
            <a:normAutofit/>
          </a:bodyPr>
          <a:lstStyle>
            <a:lvl1pPr>
              <a:defRPr sz="4425" b="0" spc="-75"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2914650" y="4672584"/>
            <a:ext cx="5486400" cy="914400"/>
          </a:xfrm>
        </p:spPr>
        <p:txBody>
          <a:bodyPr anchor="t">
            <a:normAutofit/>
          </a:bodyPr>
          <a:lstStyle>
            <a:lvl1pPr marL="0" indent="0">
              <a:buNone/>
              <a:defRPr sz="1650" cap="none" spc="0" baseline="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42351543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00934" y="868680"/>
            <a:ext cx="2606040" cy="512064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63590" y="868680"/>
            <a:ext cx="2606040" cy="512064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1/24/2018</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19711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cSld name="2_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5305814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1/24/2018</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8226170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2" title="Minnesota State Banner Icon logo with gradated ba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3361113"/>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778135"/>
            <a:ext cx="9144000" cy="108065"/>
          </a:xfrm>
          <a:prstGeom prst="rect">
            <a:avLst/>
          </a:prstGeom>
        </p:spPr>
      </p:pic>
      <p:sp>
        <p:nvSpPr>
          <p:cNvPr id="8" name="Text Placeholder 7"/>
          <p:cNvSpPr>
            <a:spLocks noGrp="1"/>
          </p:cNvSpPr>
          <p:nvPr>
            <p:ph type="body" sz="quarter" idx="10" hasCustomPrompt="1"/>
          </p:nvPr>
        </p:nvSpPr>
        <p:spPr>
          <a:xfrm>
            <a:off x="5410200" y="3124200"/>
            <a:ext cx="2667000" cy="457200"/>
          </a:xfrm>
          <a:prstGeom prst="rect">
            <a:avLst/>
          </a:prstGeom>
        </p:spPr>
        <p:txBody>
          <a:bodyPr>
            <a:normAutofit/>
          </a:bodyPr>
          <a:lstStyle>
            <a:lvl1pPr marL="0" indent="0" algn="r">
              <a:buNone/>
              <a:defRPr sz="1800" b="1">
                <a:solidFill>
                  <a:srgbClr val="009F4D"/>
                </a:solidFill>
              </a:defRPr>
            </a:lvl1pPr>
          </a:lstStyle>
          <a:p>
            <a:pPr lvl="0"/>
            <a:r>
              <a:rPr lang="en-US"/>
              <a:t>Click to edit Date</a:t>
            </a:r>
          </a:p>
        </p:txBody>
      </p:sp>
      <p:sp>
        <p:nvSpPr>
          <p:cNvPr id="10" name="Text Placeholder 9"/>
          <p:cNvSpPr>
            <a:spLocks noGrp="1"/>
          </p:cNvSpPr>
          <p:nvPr>
            <p:ph type="body" sz="quarter" idx="11" hasCustomPrompt="1"/>
          </p:nvPr>
        </p:nvSpPr>
        <p:spPr>
          <a:xfrm>
            <a:off x="4724400" y="3468688"/>
            <a:ext cx="3352800" cy="417512"/>
          </a:xfrm>
          <a:prstGeom prst="rect">
            <a:avLst/>
          </a:prstGeom>
        </p:spPr>
        <p:txBody>
          <a:bodyPr>
            <a:noAutofit/>
          </a:bodyPr>
          <a:lstStyle>
            <a:lvl1pPr marL="0" indent="0" algn="r">
              <a:buNone/>
              <a:defRPr sz="1600" b="1">
                <a:solidFill>
                  <a:srgbClr val="009F4D"/>
                </a:solidFill>
              </a:defRPr>
            </a:lvl1pPr>
          </a:lstStyle>
          <a:p>
            <a:pPr lvl="0"/>
            <a:r>
              <a:rPr lang="en-US"/>
              <a:t>Click to edit DEPARMENT NAME</a:t>
            </a:r>
          </a:p>
        </p:txBody>
      </p:sp>
      <p:sp>
        <p:nvSpPr>
          <p:cNvPr id="12" name="Content Placeholder 11"/>
          <p:cNvSpPr>
            <a:spLocks noGrp="1"/>
          </p:cNvSpPr>
          <p:nvPr>
            <p:ph sz="quarter" idx="12" hasCustomPrompt="1"/>
          </p:nvPr>
        </p:nvSpPr>
        <p:spPr>
          <a:xfrm>
            <a:off x="990600" y="3886200"/>
            <a:ext cx="5943600" cy="1143000"/>
          </a:xfrm>
          <a:prstGeom prst="rect">
            <a:avLst/>
          </a:prstGeom>
        </p:spPr>
        <p:txBody>
          <a:bodyPr>
            <a:noAutofit/>
          </a:bodyPr>
          <a:lstStyle>
            <a:lvl1pPr marL="0" indent="0">
              <a:buNone/>
              <a:defRPr sz="4000" b="1" baseline="0">
                <a:solidFill>
                  <a:srgbClr val="0C2340"/>
                </a:solidFill>
              </a:defRPr>
            </a:lvl1pPr>
          </a:lstStyle>
          <a:p>
            <a:pPr lvl="0"/>
            <a:r>
              <a:rPr lang="en-US"/>
              <a:t>Click to edit POWERPOINT PRESENTATION title</a:t>
            </a:r>
          </a:p>
        </p:txBody>
      </p:sp>
      <p:sp>
        <p:nvSpPr>
          <p:cNvPr id="14" name="Text Placeholder 13"/>
          <p:cNvSpPr>
            <a:spLocks noGrp="1"/>
          </p:cNvSpPr>
          <p:nvPr>
            <p:ph type="body" sz="quarter" idx="13" hasCustomPrompt="1"/>
          </p:nvPr>
        </p:nvSpPr>
        <p:spPr>
          <a:xfrm>
            <a:off x="990600" y="5105400"/>
            <a:ext cx="2667000" cy="533400"/>
          </a:xfrm>
          <a:prstGeom prst="rect">
            <a:avLst/>
          </a:prstGeom>
        </p:spPr>
        <p:txBody>
          <a:bodyPr>
            <a:normAutofit/>
          </a:bodyPr>
          <a:lstStyle>
            <a:lvl1pPr marL="0" indent="0">
              <a:buNone/>
              <a:defRPr sz="2000" b="1">
                <a:solidFill>
                  <a:srgbClr val="009F4D"/>
                </a:solidFill>
              </a:defRPr>
            </a:lvl1pPr>
          </a:lstStyle>
          <a:p>
            <a:pPr lvl="0"/>
            <a:r>
              <a:rPr lang="en-US"/>
              <a:t>Click to edit Subhead</a:t>
            </a:r>
          </a:p>
        </p:txBody>
      </p:sp>
      <p:sp>
        <p:nvSpPr>
          <p:cNvPr id="5" name="Text Placeholder 4" title="Text Box with MINNESOTA STATE typed in gray"/>
          <p:cNvSpPr>
            <a:spLocks noGrp="1"/>
          </p:cNvSpPr>
          <p:nvPr>
            <p:ph type="body" sz="quarter" idx="14" hasCustomPrompt="1"/>
          </p:nvPr>
        </p:nvSpPr>
        <p:spPr>
          <a:xfrm>
            <a:off x="990600" y="5715000"/>
            <a:ext cx="2819400" cy="381000"/>
          </a:xfrm>
          <a:prstGeom prst="rect">
            <a:avLst/>
          </a:prstGeom>
        </p:spPr>
        <p:txBody>
          <a:bodyPr>
            <a:normAutofit/>
          </a:bodyPr>
          <a:lstStyle>
            <a:lvl1pPr marL="0" indent="0">
              <a:buNone/>
              <a:defRPr sz="1400" b="1">
                <a:solidFill>
                  <a:srgbClr val="ACA39A"/>
                </a:solidFill>
                <a:latin typeface="+mn-lt"/>
              </a:defRPr>
            </a:lvl1pPr>
          </a:lstStyle>
          <a:p>
            <a:pPr lvl="0"/>
            <a:r>
              <a:rPr lang="en-US"/>
              <a:t>MINNESOTA STATE</a:t>
            </a:r>
          </a:p>
        </p:txBody>
      </p:sp>
    </p:spTree>
    <p:extLst>
      <p:ext uri="{BB962C8B-B14F-4D97-AF65-F5344CB8AC3E}">
        <p14:creationId xmlns:p14="http://schemas.microsoft.com/office/powerpoint/2010/main" val="36742207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778135"/>
            <a:ext cx="9144000" cy="108065"/>
          </a:xfrm>
          <a:prstGeom prst="rect">
            <a:avLst/>
          </a:prstGeom>
        </p:spPr>
      </p:pic>
      <p:sp>
        <p:nvSpPr>
          <p:cNvPr id="8" name="Text Placeholder 7"/>
          <p:cNvSpPr>
            <a:spLocks noGrp="1"/>
          </p:cNvSpPr>
          <p:nvPr>
            <p:ph type="body" sz="quarter" idx="10" hasCustomPrompt="1"/>
          </p:nvPr>
        </p:nvSpPr>
        <p:spPr>
          <a:xfrm>
            <a:off x="5410200" y="3124200"/>
            <a:ext cx="2667000" cy="457200"/>
          </a:xfrm>
          <a:prstGeom prst="rect">
            <a:avLst/>
          </a:prstGeom>
        </p:spPr>
        <p:txBody>
          <a:bodyPr>
            <a:normAutofit/>
          </a:bodyPr>
          <a:lstStyle>
            <a:lvl1pPr marL="0" indent="0" algn="r">
              <a:buNone/>
              <a:defRPr sz="1800" b="1">
                <a:solidFill>
                  <a:srgbClr val="009F4D"/>
                </a:solidFill>
              </a:defRPr>
            </a:lvl1pPr>
          </a:lstStyle>
          <a:p>
            <a:pPr lvl="0"/>
            <a:r>
              <a:rPr lang="en-US"/>
              <a:t>Click to edit Date</a:t>
            </a:r>
          </a:p>
        </p:txBody>
      </p:sp>
      <p:sp>
        <p:nvSpPr>
          <p:cNvPr id="10" name="Text Placeholder 9"/>
          <p:cNvSpPr>
            <a:spLocks noGrp="1"/>
          </p:cNvSpPr>
          <p:nvPr>
            <p:ph type="body" sz="quarter" idx="11" hasCustomPrompt="1"/>
          </p:nvPr>
        </p:nvSpPr>
        <p:spPr>
          <a:xfrm>
            <a:off x="4724400" y="3468688"/>
            <a:ext cx="3352800" cy="417512"/>
          </a:xfrm>
          <a:prstGeom prst="rect">
            <a:avLst/>
          </a:prstGeom>
        </p:spPr>
        <p:txBody>
          <a:bodyPr>
            <a:noAutofit/>
          </a:bodyPr>
          <a:lstStyle>
            <a:lvl1pPr marL="0" indent="0" algn="r">
              <a:buNone/>
              <a:defRPr sz="1600" b="1">
                <a:solidFill>
                  <a:srgbClr val="009F4D"/>
                </a:solidFill>
              </a:defRPr>
            </a:lvl1pPr>
          </a:lstStyle>
          <a:p>
            <a:pPr lvl="0"/>
            <a:r>
              <a:rPr lang="en-US"/>
              <a:t>Click to edit DEPARMENT NAME</a:t>
            </a:r>
          </a:p>
        </p:txBody>
      </p:sp>
      <p:sp>
        <p:nvSpPr>
          <p:cNvPr id="12" name="Content Placeholder 11"/>
          <p:cNvSpPr>
            <a:spLocks noGrp="1"/>
          </p:cNvSpPr>
          <p:nvPr>
            <p:ph sz="quarter" idx="12" hasCustomPrompt="1"/>
          </p:nvPr>
        </p:nvSpPr>
        <p:spPr>
          <a:xfrm>
            <a:off x="990600" y="3886200"/>
            <a:ext cx="5943600" cy="1143000"/>
          </a:xfrm>
          <a:prstGeom prst="rect">
            <a:avLst/>
          </a:prstGeom>
        </p:spPr>
        <p:txBody>
          <a:bodyPr>
            <a:noAutofit/>
          </a:bodyPr>
          <a:lstStyle>
            <a:lvl1pPr marL="0" indent="0">
              <a:buNone/>
              <a:defRPr sz="4000" b="1" baseline="0">
                <a:solidFill>
                  <a:srgbClr val="0C2340"/>
                </a:solidFill>
              </a:defRPr>
            </a:lvl1pPr>
          </a:lstStyle>
          <a:p>
            <a:pPr lvl="0"/>
            <a:r>
              <a:rPr lang="en-US"/>
              <a:t>Click to edit POWERPOINT PRESENTATION title</a:t>
            </a:r>
          </a:p>
        </p:txBody>
      </p:sp>
      <p:sp>
        <p:nvSpPr>
          <p:cNvPr id="14" name="Text Placeholder 13"/>
          <p:cNvSpPr>
            <a:spLocks noGrp="1"/>
          </p:cNvSpPr>
          <p:nvPr>
            <p:ph type="body" sz="quarter" idx="13" hasCustomPrompt="1"/>
          </p:nvPr>
        </p:nvSpPr>
        <p:spPr>
          <a:xfrm>
            <a:off x="990600" y="5105400"/>
            <a:ext cx="2667000" cy="533400"/>
          </a:xfrm>
          <a:prstGeom prst="rect">
            <a:avLst/>
          </a:prstGeom>
        </p:spPr>
        <p:txBody>
          <a:bodyPr>
            <a:normAutofit/>
          </a:bodyPr>
          <a:lstStyle>
            <a:lvl1pPr marL="0" indent="0">
              <a:buNone/>
              <a:defRPr sz="2000" b="1">
                <a:solidFill>
                  <a:srgbClr val="009F4D"/>
                </a:solidFill>
              </a:defRPr>
            </a:lvl1pPr>
          </a:lstStyle>
          <a:p>
            <a:pPr lvl="0"/>
            <a:r>
              <a:rPr lang="en-US"/>
              <a:t>Click to edit Subhead</a:t>
            </a:r>
          </a:p>
        </p:txBody>
      </p:sp>
      <p:sp>
        <p:nvSpPr>
          <p:cNvPr id="5" name="Text Placeholder 4" title="Text Box with MINNESOTA STATE typed in gray"/>
          <p:cNvSpPr>
            <a:spLocks noGrp="1"/>
          </p:cNvSpPr>
          <p:nvPr>
            <p:ph type="body" sz="quarter" idx="14" hasCustomPrompt="1"/>
          </p:nvPr>
        </p:nvSpPr>
        <p:spPr>
          <a:xfrm>
            <a:off x="990600" y="5715000"/>
            <a:ext cx="2819400" cy="381000"/>
          </a:xfrm>
          <a:prstGeom prst="rect">
            <a:avLst/>
          </a:prstGeom>
        </p:spPr>
        <p:txBody>
          <a:bodyPr>
            <a:normAutofit/>
          </a:bodyPr>
          <a:lstStyle>
            <a:lvl1pPr marL="0" indent="0">
              <a:buNone/>
              <a:defRPr sz="1400" b="1">
                <a:solidFill>
                  <a:srgbClr val="ACA39A"/>
                </a:solidFill>
                <a:latin typeface="+mn-lt"/>
              </a:defRPr>
            </a:lvl1pPr>
          </a:lstStyle>
          <a:p>
            <a:pPr lvl="0"/>
            <a:r>
              <a:rPr lang="en-US"/>
              <a:t>MINNESOTA STATE</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7539" y="701470"/>
            <a:ext cx="4189582" cy="1247865"/>
          </a:xfrm>
          <a:prstGeom prst="rect">
            <a:avLst/>
          </a:prstGeom>
        </p:spPr>
      </p:pic>
    </p:spTree>
    <p:extLst>
      <p:ext uri="{BB962C8B-B14F-4D97-AF65-F5344CB8AC3E}">
        <p14:creationId xmlns:p14="http://schemas.microsoft.com/office/powerpoint/2010/main" val="989220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p:cNvSpPr txBox="1"/>
          <p:nvPr userDrawn="1"/>
        </p:nvSpPr>
        <p:spPr>
          <a:xfrm>
            <a:off x="457200" y="6400800"/>
            <a:ext cx="1981200" cy="307777"/>
          </a:xfrm>
          <a:prstGeom prst="rect">
            <a:avLst/>
          </a:prstGeom>
          <a:noFill/>
        </p:spPr>
        <p:txBody>
          <a:bodyPr wrap="square" rtlCol="0">
            <a:spAutoFit/>
          </a:bodyPr>
          <a:lstStyle/>
          <a:p>
            <a:fld id="{BB705689-6DE3-4ABD-A330-F43849DB3358}" type="slidenum">
              <a:rPr lang="en-US" sz="1400" smtClean="0">
                <a:solidFill>
                  <a:srgbClr val="0C2340"/>
                </a:solidFill>
              </a:rPr>
              <a:t>‹#›</a:t>
            </a:fld>
            <a:endParaRPr lang="en-US" sz="1400">
              <a:solidFill>
                <a:srgbClr val="0C2340"/>
              </a:solidFill>
            </a:endParaRPr>
          </a:p>
        </p:txBody>
      </p:sp>
    </p:spTree>
    <p:extLst>
      <p:ext uri="{BB962C8B-B14F-4D97-AF65-F5344CB8AC3E}">
        <p14:creationId xmlns:p14="http://schemas.microsoft.com/office/powerpoint/2010/main" val="3650050343"/>
      </p:ext>
    </p:extLst>
  </p:cSld>
  <p:clrMap bg1="lt1" tx1="dk1" bg2="lt2" tx2="dk2" accent1="accent1" accent2="accent2" accent3="accent3" accent4="accent4" accent5="accent5" accent6="accent6" hlink="hlink" folHlink="folHlink"/>
  <p:sldLayoutIdLst>
    <p:sldLayoutId id="2147483671" r:id="rId1"/>
    <p:sldLayoutId id="2147483658" r:id="rId2"/>
    <p:sldLayoutId id="2147483661" r:id="rId3"/>
    <p:sldLayoutId id="2147483662" r:id="rId4"/>
    <p:sldLayoutId id="2147483650" r:id="rId5"/>
    <p:sldLayoutId id="2147483657" r:id="rId6"/>
    <p:sldLayoutId id="2147483664" r:id="rId7"/>
    <p:sldLayoutId id="2147483665" r:id="rId8"/>
    <p:sldLayoutId id="2147483666" r:id="rId9"/>
    <p:sldLayoutId id="2147483655" r:id="rId10"/>
    <p:sldLayoutId id="2147483675" r:id="rId11"/>
    <p:sldLayoutId id="2147483652" r:id="rId12"/>
    <p:sldLayoutId id="2147483653"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Lst>
  <p:txStyles>
    <p:titleStyle>
      <a:lvl1pPr algn="l" defTabSz="914400" rtl="0" eaLnBrk="1" latinLnBrk="0" hangingPunct="1">
        <a:spcBef>
          <a:spcPct val="0"/>
        </a:spcBef>
        <a:buNone/>
        <a:defRPr sz="3600" b="1" kern="1200">
          <a:solidFill>
            <a:srgbClr val="0C2340"/>
          </a:solidFill>
          <a:latin typeface="+mj-lt"/>
          <a:ea typeface="+mj-ea"/>
          <a:cs typeface="+mj-cs"/>
        </a:defRPr>
      </a:lvl1pPr>
    </p:titleStyle>
    <p:bodyStyle>
      <a:lvl1pPr marL="342900" indent="-342900" algn="l" defTabSz="914400" rtl="0" eaLnBrk="1" latinLnBrk="0" hangingPunct="1">
        <a:spcBef>
          <a:spcPct val="20000"/>
        </a:spcBef>
        <a:buClr>
          <a:srgbClr val="009F4D"/>
        </a:buClr>
        <a:buFont typeface="Arial" panose="020B0604020202020204" pitchFamily="34" charset="0"/>
        <a:buChar char="•"/>
        <a:defRPr sz="3200" kern="1200">
          <a:solidFill>
            <a:srgbClr val="0C2340"/>
          </a:solidFill>
          <a:latin typeface="+mn-lt"/>
          <a:ea typeface="+mn-ea"/>
          <a:cs typeface="+mn-cs"/>
        </a:defRPr>
      </a:lvl1pPr>
      <a:lvl2pPr marL="742950" indent="-285750" algn="l" defTabSz="914400" rtl="0" eaLnBrk="1" latinLnBrk="0" hangingPunct="1">
        <a:spcBef>
          <a:spcPct val="20000"/>
        </a:spcBef>
        <a:buClr>
          <a:srgbClr val="009F4D"/>
        </a:buClr>
        <a:buFont typeface="Arial" panose="020B0604020202020204" pitchFamily="34" charset="0"/>
        <a:buChar char="–"/>
        <a:defRPr sz="2800" kern="1200">
          <a:solidFill>
            <a:srgbClr val="0C2340"/>
          </a:solidFill>
          <a:latin typeface="+mn-lt"/>
          <a:ea typeface="+mn-ea"/>
          <a:cs typeface="+mn-cs"/>
        </a:defRPr>
      </a:lvl2pPr>
      <a:lvl3pPr marL="1143000" indent="-228600" algn="l" defTabSz="914400" rtl="0" eaLnBrk="1" latinLnBrk="0" hangingPunct="1">
        <a:spcBef>
          <a:spcPct val="20000"/>
        </a:spcBef>
        <a:buClr>
          <a:srgbClr val="009F4D"/>
        </a:buClr>
        <a:buFont typeface="Arial" panose="020B0604020202020204" pitchFamily="34" charset="0"/>
        <a:buChar char="•"/>
        <a:defRPr sz="2400" kern="1200">
          <a:solidFill>
            <a:srgbClr val="0C2340"/>
          </a:solidFill>
          <a:latin typeface="+mn-lt"/>
          <a:ea typeface="+mn-ea"/>
          <a:cs typeface="+mn-cs"/>
        </a:defRPr>
      </a:lvl3pPr>
      <a:lvl4pPr marL="1600200" indent="-228600" algn="l" defTabSz="914400" rtl="0" eaLnBrk="1" latinLnBrk="0" hangingPunct="1">
        <a:spcBef>
          <a:spcPct val="20000"/>
        </a:spcBef>
        <a:buClr>
          <a:srgbClr val="009F4D"/>
        </a:buClr>
        <a:buFont typeface="Arial" panose="020B0604020202020204" pitchFamily="34" charset="0"/>
        <a:buChar char="–"/>
        <a:defRPr sz="2000" kern="1200">
          <a:solidFill>
            <a:srgbClr val="0C2340"/>
          </a:solidFill>
          <a:latin typeface="+mn-lt"/>
          <a:ea typeface="+mn-ea"/>
          <a:cs typeface="+mn-cs"/>
        </a:defRPr>
      </a:lvl4pPr>
      <a:lvl5pPr marL="2057400" indent="-228600" algn="l" defTabSz="914400" rtl="0" eaLnBrk="1" latinLnBrk="0" hangingPunct="1">
        <a:spcBef>
          <a:spcPct val="20000"/>
        </a:spcBef>
        <a:buClr>
          <a:srgbClr val="009F4D"/>
        </a:buClr>
        <a:buFont typeface="Courier New" panose="02070309020205020404" pitchFamily="49" charset="0"/>
        <a:buChar char="o"/>
        <a:defRPr sz="2000" kern="1200">
          <a:solidFill>
            <a:srgbClr val="0C234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7" name="Text Placeholder 2"/>
          <p:cNvSpPr>
            <a:spLocks noGrp="1"/>
          </p:cNvSpPr>
          <p:nvPr>
            <p:ph type="body" idx="1"/>
          </p:nvPr>
        </p:nvSpPr>
        <p:spPr>
          <a:xfrm>
            <a:off x="457200" y="1600201"/>
            <a:ext cx="8229600"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3206655"/>
      </p:ext>
    </p:extLst>
  </p:cSld>
  <p:clrMap bg1="lt1" tx1="dk1" bg2="lt2" tx2="dk2" accent1="accent1" accent2="accent2" accent3="accent3" accent4="accent4" accent5="accent5" accent6="accent6" hlink="hlink" folHlink="folHlink"/>
  <p:sldLayoutIdLst>
    <p:sldLayoutId id="2147483672" r:id="rId1"/>
    <p:sldLayoutId id="2147483676" r:id="rId2"/>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9F4D"/>
        </a:buClr>
        <a:buFont typeface="Arial" panose="020B0604020202020204" pitchFamily="34" charset="0"/>
        <a:buChar char="•"/>
        <a:defRPr sz="3200" kern="1200">
          <a:solidFill>
            <a:srgbClr val="0C2340"/>
          </a:solidFill>
          <a:latin typeface="+mn-lt"/>
          <a:ea typeface="+mn-ea"/>
          <a:cs typeface="+mn-cs"/>
        </a:defRPr>
      </a:lvl1pPr>
      <a:lvl2pPr marL="742950" indent="-285750" algn="l" defTabSz="914400" rtl="0" eaLnBrk="1" latinLnBrk="0" hangingPunct="1">
        <a:spcBef>
          <a:spcPct val="20000"/>
        </a:spcBef>
        <a:buClr>
          <a:srgbClr val="009F4D"/>
        </a:buClr>
        <a:buFont typeface="Arial" panose="020B0604020202020204" pitchFamily="34" charset="0"/>
        <a:buChar char="•"/>
        <a:defRPr sz="2800" kern="1200">
          <a:solidFill>
            <a:srgbClr val="0C2340"/>
          </a:solidFill>
          <a:latin typeface="+mn-lt"/>
          <a:ea typeface="+mn-ea"/>
          <a:cs typeface="+mn-cs"/>
        </a:defRPr>
      </a:lvl2pPr>
      <a:lvl3pPr marL="1143000" indent="-228600" algn="l" defTabSz="914400" rtl="0" eaLnBrk="1" latinLnBrk="0" hangingPunct="1">
        <a:spcBef>
          <a:spcPct val="20000"/>
        </a:spcBef>
        <a:buClr>
          <a:srgbClr val="009F4D"/>
        </a:buClr>
        <a:buFont typeface="Arial" panose="020B0604020202020204" pitchFamily="34" charset="0"/>
        <a:buChar char="•"/>
        <a:defRPr sz="2400" kern="1200">
          <a:solidFill>
            <a:srgbClr val="0C2340"/>
          </a:solidFill>
          <a:latin typeface="+mn-lt"/>
          <a:ea typeface="+mn-ea"/>
          <a:cs typeface="+mn-cs"/>
        </a:defRPr>
      </a:lvl3pPr>
      <a:lvl4pPr marL="1600200" indent="-228600" algn="l" defTabSz="914400" rtl="0" eaLnBrk="1" latinLnBrk="0" hangingPunct="1">
        <a:spcBef>
          <a:spcPct val="20000"/>
        </a:spcBef>
        <a:buClr>
          <a:srgbClr val="009F4D"/>
        </a:buClr>
        <a:buFont typeface="Arial" panose="020B0604020202020204" pitchFamily="34" charset="0"/>
        <a:buChar char="•"/>
        <a:defRPr sz="2000" kern="1200">
          <a:solidFill>
            <a:srgbClr val="0C2340"/>
          </a:solidFill>
          <a:latin typeface="+mn-lt"/>
          <a:ea typeface="+mn-ea"/>
          <a:cs typeface="+mn-cs"/>
        </a:defRPr>
      </a:lvl4pPr>
      <a:lvl5pPr marL="2057400" indent="-228600" algn="l" defTabSz="914400" rtl="0" eaLnBrk="1" latinLnBrk="0" hangingPunct="1">
        <a:spcBef>
          <a:spcPct val="20000"/>
        </a:spcBef>
        <a:buClr>
          <a:srgbClr val="009F4D"/>
        </a:buClr>
        <a:buFont typeface="Arial" panose="020B0604020202020204" pitchFamily="34" charset="0"/>
        <a:buChar char="•"/>
        <a:defRPr sz="2000" kern="1200">
          <a:solidFill>
            <a:srgbClr val="0C234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hyperlink" Target="http://www.minnstate.edu/system/cte/index.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www.collegeatlas.org/" TargetMode="Externa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hyperlink" Target="http://www.collegeatlas.org/" TargetMode="External"/><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hyperlink" Target="http://college.usatoday.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collegeatlas.org/"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quarter" idx="12"/>
          </p:nvPr>
        </p:nvSpPr>
        <p:spPr>
          <a:xfrm>
            <a:off x="1028700" y="4038600"/>
            <a:ext cx="7086600" cy="1752600"/>
          </a:xfrm>
        </p:spPr>
        <p:txBody>
          <a:bodyPr/>
          <a:lstStyle/>
          <a:p>
            <a:pPr algn="ctr"/>
            <a:r>
              <a:rPr lang="en-US" sz="4800"/>
              <a:t>What is “College?”</a:t>
            </a:r>
          </a:p>
        </p:txBody>
      </p:sp>
      <p:pic>
        <p:nvPicPr>
          <p:cNvPr id="8" name="Content Placeholder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838200"/>
            <a:ext cx="3947050" cy="914400"/>
          </a:xfrm>
          <a:prstGeom prst="rect">
            <a:avLst/>
          </a:prstGeom>
        </p:spPr>
      </p:pic>
      <p:sp>
        <p:nvSpPr>
          <p:cNvPr id="4" name="TextBox 3"/>
          <p:cNvSpPr txBox="1"/>
          <p:nvPr/>
        </p:nvSpPr>
        <p:spPr>
          <a:xfrm>
            <a:off x="819150" y="3390900"/>
            <a:ext cx="7505700" cy="369332"/>
          </a:xfrm>
          <a:prstGeom prst="rect">
            <a:avLst/>
          </a:prstGeom>
          <a:noFill/>
        </p:spPr>
        <p:txBody>
          <a:bodyPr wrap="square" rtlCol="0">
            <a:spAutoFit/>
          </a:bodyPr>
          <a:lstStyle/>
          <a:p>
            <a:pPr algn="ctr"/>
            <a:r>
              <a:rPr lang="en-US">
                <a:solidFill>
                  <a:srgbClr val="009F4D"/>
                </a:solidFill>
              </a:rPr>
              <a:t> #</a:t>
            </a:r>
            <a:r>
              <a:rPr lang="en-US" err="1">
                <a:solidFill>
                  <a:srgbClr val="009F4D"/>
                </a:solidFill>
              </a:rPr>
              <a:t>CTEMonthMN</a:t>
            </a:r>
            <a:r>
              <a:rPr lang="en-US">
                <a:solidFill>
                  <a:srgbClr val="009F4D"/>
                </a:solidFill>
              </a:rPr>
              <a:t> | </a:t>
            </a:r>
            <a:r>
              <a:rPr lang="en-US">
                <a:solidFill>
                  <a:srgbClr val="009F4D"/>
                </a:solidFill>
                <a:hlinkClick r:id="rId4"/>
              </a:rPr>
              <a:t>www.minnstate.edu/system/cte/index.html</a:t>
            </a:r>
            <a:r>
              <a:rPr lang="en-US">
                <a:solidFill>
                  <a:srgbClr val="009F4D"/>
                </a:solidFill>
              </a:rPr>
              <a:t> | February 2018</a:t>
            </a:r>
          </a:p>
        </p:txBody>
      </p:sp>
    </p:spTree>
    <p:extLst>
      <p:ext uri="{BB962C8B-B14F-4D97-AF65-F5344CB8AC3E}">
        <p14:creationId xmlns:p14="http://schemas.microsoft.com/office/powerpoint/2010/main" val="31436521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5"/>
          </p:nvPr>
        </p:nvSpPr>
        <p:spPr>
          <a:xfrm>
            <a:off x="457200" y="381000"/>
            <a:ext cx="8458200" cy="1676400"/>
          </a:xfrm>
        </p:spPr>
        <p:txBody>
          <a:bodyPr>
            <a:noAutofit/>
          </a:bodyPr>
          <a:lstStyle/>
          <a:p>
            <a:r>
              <a:rPr lang="en-US">
                <a:solidFill>
                  <a:srgbClr val="00B050"/>
                </a:solidFill>
              </a:rPr>
              <a:t>What Do You Plan to Do After High School?</a:t>
            </a:r>
          </a:p>
        </p:txBody>
      </p:sp>
      <p:pic>
        <p:nvPicPr>
          <p:cNvPr id="9" name="Picture 8" descr="Progressive Charlestown: Fourteen More Charlestown Tapas"/>
          <p:cNvPicPr>
            <a:picLocks noChangeAspect="1"/>
          </p:cNvPicPr>
          <p:nvPr/>
        </p:nvPicPr>
        <p:blipFill rotWithShape="1">
          <a:blip r:embed="rId3" cstate="print">
            <a:extLst>
              <a:ext uri="{28A0092B-C50C-407E-A947-70E740481C1C}">
                <a14:useLocalDpi xmlns:a14="http://schemas.microsoft.com/office/drawing/2010/main" val="0"/>
              </a:ext>
            </a:extLst>
          </a:blip>
          <a:srcRect l="48040"/>
          <a:stretch/>
        </p:blipFill>
        <p:spPr>
          <a:xfrm>
            <a:off x="4809657" y="1283970"/>
            <a:ext cx="3800943" cy="28575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2" name="Picture 11" descr="&lt;strong&gt;Team&lt;/strong&gt; building - Wikipedi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012" y="3971752"/>
            <a:ext cx="3017520" cy="19613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Take Harassment Claims Seriously or Pay the Price in ..."/>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91000" y="3733800"/>
            <a:ext cx="3657600" cy="2437292"/>
          </a:xfrm>
          <a:prstGeom prst="rect">
            <a:avLst/>
          </a:prstGeom>
          <a:ln>
            <a:noFill/>
          </a:ln>
          <a:effectLst>
            <a:softEdge rad="112500"/>
          </a:effectLst>
        </p:spPr>
      </p:pic>
      <p:pic>
        <p:nvPicPr>
          <p:cNvPr id="16" name="Picture 15" descr="Mr. Negrete's ITS Wiki - ITS Lev 5 Gramma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1998" y="1447800"/>
            <a:ext cx="3048000" cy="20840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999677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388" y="3754039"/>
            <a:ext cx="7655224" cy="2590800"/>
          </a:xfrm>
        </p:spPr>
        <p:txBody>
          <a:bodyPr/>
          <a:lstStyle/>
          <a:p>
            <a:r>
              <a:rPr lang="en-US" b="1">
                <a:solidFill>
                  <a:schemeClr val="tx1"/>
                </a:solidFill>
              </a:rPr>
              <a:t>69% </a:t>
            </a:r>
            <a:r>
              <a:rPr lang="en-US">
                <a:solidFill>
                  <a:schemeClr val="tx1"/>
                </a:solidFill>
              </a:rPr>
              <a:t>of public high school graduates went to a postsecondary institution the following fall.</a:t>
            </a:r>
          </a:p>
        </p:txBody>
      </p:sp>
      <p:sp>
        <p:nvSpPr>
          <p:cNvPr id="3" name="Text Placeholder 2"/>
          <p:cNvSpPr>
            <a:spLocks noGrp="1"/>
          </p:cNvSpPr>
          <p:nvPr>
            <p:ph type="body" sz="quarter" idx="15"/>
          </p:nvPr>
        </p:nvSpPr>
        <p:spPr>
          <a:xfrm>
            <a:off x="457200" y="381000"/>
            <a:ext cx="8153400" cy="1752600"/>
          </a:xfrm>
        </p:spPr>
        <p:txBody>
          <a:bodyPr>
            <a:noAutofit/>
          </a:bodyPr>
          <a:lstStyle/>
          <a:p>
            <a:r>
              <a:rPr lang="en-US">
                <a:solidFill>
                  <a:srgbClr val="00B050"/>
                </a:solidFill>
              </a:rPr>
              <a:t>Most MN High School Grads Go to College</a:t>
            </a:r>
          </a:p>
        </p:txBody>
      </p:sp>
      <p:sp>
        <p:nvSpPr>
          <p:cNvPr id="4" name="TextBox 3"/>
          <p:cNvSpPr txBox="1"/>
          <p:nvPr/>
        </p:nvSpPr>
        <p:spPr>
          <a:xfrm>
            <a:off x="914400" y="6397823"/>
            <a:ext cx="4876800" cy="261610"/>
          </a:xfrm>
          <a:prstGeom prst="rect">
            <a:avLst/>
          </a:prstGeom>
          <a:noFill/>
        </p:spPr>
        <p:txBody>
          <a:bodyPr wrap="square" rtlCol="0" anchor="t">
            <a:spAutoFit/>
          </a:bodyPr>
          <a:lstStyle/>
          <a:p>
            <a:r>
              <a:rPr lang="en-US" sz="1100" b="1"/>
              <a:t>Source: </a:t>
            </a:r>
            <a:r>
              <a:rPr lang="en-US" sz="1100"/>
              <a:t>MN Office of Higher Education</a:t>
            </a:r>
          </a:p>
        </p:txBody>
      </p:sp>
      <p:pic>
        <p:nvPicPr>
          <p:cNvPr id="5" name="Picture 4" descr="Academic advising, social media, and &lt;strong&gt;student&lt;/strong&gt; engagement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4655" y="1867495"/>
            <a:ext cx="3234690" cy="2152650"/>
          </a:xfrm>
          <a:prstGeom prst="rect">
            <a:avLst/>
          </a:prstGeom>
        </p:spPr>
      </p:pic>
    </p:spTree>
    <p:extLst>
      <p:ext uri="{BB962C8B-B14F-4D97-AF65-F5344CB8AC3E}">
        <p14:creationId xmlns:p14="http://schemas.microsoft.com/office/powerpoint/2010/main" val="1491245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304800"/>
            <a:ext cx="8229600" cy="990600"/>
          </a:xfrm>
        </p:spPr>
        <p:txBody>
          <a:bodyPr>
            <a:normAutofit/>
          </a:bodyPr>
          <a:lstStyle/>
          <a:p>
            <a:pPr algn="ctr"/>
            <a:r>
              <a:rPr lang="en-US" b="1"/>
              <a:t>What is ‘College?’</a:t>
            </a:r>
          </a:p>
        </p:txBody>
      </p:sp>
      <p:pic>
        <p:nvPicPr>
          <p:cNvPr id="3"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524000"/>
            <a:ext cx="6096000" cy="4514850"/>
          </a:xfrm>
          <a:prstGeom prst="rect">
            <a:avLst/>
          </a:prstGeom>
        </p:spPr>
      </p:pic>
    </p:spTree>
    <p:extLst>
      <p:ext uri="{BB962C8B-B14F-4D97-AF65-F5344CB8AC3E}">
        <p14:creationId xmlns:p14="http://schemas.microsoft.com/office/powerpoint/2010/main" val="22237617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42" name="Picture 2" descr="http://www.blog.criminalu.co/wp-content/uploads/2015/02/Baskin-31flavor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9236" y="1189773"/>
            <a:ext cx="7165528" cy="44784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14400" y="6477000"/>
            <a:ext cx="3721720" cy="246221"/>
          </a:xfrm>
          <a:prstGeom prst="rect">
            <a:avLst/>
          </a:prstGeom>
          <a:noFill/>
        </p:spPr>
        <p:txBody>
          <a:bodyPr wrap="square" rtlCol="0">
            <a:spAutoFit/>
          </a:bodyPr>
          <a:lstStyle/>
          <a:p>
            <a:r>
              <a:rPr lang="en-US" sz="1000" b="1">
                <a:solidFill>
                  <a:schemeClr val="tx1">
                    <a:lumMod val="65000"/>
                    <a:lumOff val="35000"/>
                  </a:schemeClr>
                </a:solidFill>
              </a:rPr>
              <a:t>Image: </a:t>
            </a:r>
            <a:r>
              <a:rPr lang="en-US" sz="1000">
                <a:solidFill>
                  <a:schemeClr val="tx1">
                    <a:lumMod val="65000"/>
                    <a:lumOff val="35000"/>
                  </a:schemeClr>
                </a:solidFill>
              </a:rPr>
              <a:t>www.baskinrobbins.com</a:t>
            </a:r>
          </a:p>
        </p:txBody>
      </p:sp>
      <p:sp>
        <p:nvSpPr>
          <p:cNvPr id="5" name="Text Placeholder 4"/>
          <p:cNvSpPr>
            <a:spLocks noGrp="1"/>
          </p:cNvSpPr>
          <p:nvPr>
            <p:ph type="body" sz="quarter" idx="15"/>
          </p:nvPr>
        </p:nvSpPr>
        <p:spPr/>
        <p:txBody>
          <a:bodyPr>
            <a:normAutofit/>
          </a:bodyPr>
          <a:lstStyle/>
          <a:p>
            <a:pPr algn="ctr"/>
            <a:r>
              <a:rPr lang="en-US" sz="4000">
                <a:solidFill>
                  <a:srgbClr val="009F4D"/>
                </a:solidFill>
              </a:rPr>
              <a:t>“I want to go to college.”</a:t>
            </a:r>
          </a:p>
        </p:txBody>
      </p:sp>
    </p:spTree>
    <p:extLst>
      <p:ext uri="{BB962C8B-B14F-4D97-AF65-F5344CB8AC3E}">
        <p14:creationId xmlns:p14="http://schemas.microsoft.com/office/powerpoint/2010/main" val="372137231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33976"/>
            <a:ext cx="8229600" cy="1371600"/>
          </a:xfrm>
        </p:spPr>
        <p:txBody>
          <a:bodyPr>
            <a:normAutofit/>
          </a:bodyPr>
          <a:lstStyle/>
          <a:p>
            <a:pPr algn="ctr">
              <a:lnSpc>
                <a:spcPct val="100000"/>
              </a:lnSpc>
            </a:pPr>
            <a:r>
              <a:rPr lang="en-US" sz="2800" b="1">
                <a:solidFill>
                  <a:schemeClr val="tx1"/>
                </a:solidFill>
              </a:rPr>
              <a:t>Type of Degree and/or Transfer Plans </a:t>
            </a:r>
            <a:br>
              <a:rPr lang="en-US" sz="2800" b="1">
                <a:solidFill>
                  <a:schemeClr val="tx1"/>
                </a:solidFill>
              </a:rPr>
            </a:br>
            <a:r>
              <a:rPr lang="en-US" sz="2800" b="1">
                <a:solidFill>
                  <a:schemeClr val="tx1"/>
                </a:solidFill>
              </a:rPr>
              <a:t>Determine Your Starting Point</a:t>
            </a:r>
          </a:p>
        </p:txBody>
      </p:sp>
      <p:sp>
        <p:nvSpPr>
          <p:cNvPr id="3" name="Text Placeholder 2"/>
          <p:cNvSpPr>
            <a:spLocks noGrp="1"/>
          </p:cNvSpPr>
          <p:nvPr>
            <p:ph type="body" sz="quarter" idx="15"/>
          </p:nvPr>
        </p:nvSpPr>
        <p:spPr/>
        <p:txBody>
          <a:bodyPr/>
          <a:lstStyle/>
          <a:p>
            <a:r>
              <a:rPr lang="en-US">
                <a:solidFill>
                  <a:srgbClr val="009F4D"/>
                </a:solidFill>
              </a:rPr>
              <a:t>Types of Colleges</a:t>
            </a:r>
          </a:p>
        </p:txBody>
      </p:sp>
      <p:graphicFrame>
        <p:nvGraphicFramePr>
          <p:cNvPr id="4" name="Content Placeholder 3"/>
          <p:cNvGraphicFramePr>
            <a:graphicFrameLocks noGrp="1"/>
          </p:cNvGraphicFramePr>
          <p:nvPr>
            <p:ph idx="4294967295"/>
            <p:extLst/>
          </p:nvPr>
        </p:nvGraphicFramePr>
        <p:xfrm>
          <a:off x="838200" y="1219200"/>
          <a:ext cx="74676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928996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028166397"/>
              </p:ext>
            </p:extLst>
          </p:nvPr>
        </p:nvGraphicFramePr>
        <p:xfrm>
          <a:off x="664099" y="361950"/>
          <a:ext cx="7815803" cy="6134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10539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490494704"/>
              </p:ext>
            </p:extLst>
          </p:nvPr>
        </p:nvGraphicFramePr>
        <p:xfrm>
          <a:off x="638651" y="304800"/>
          <a:ext cx="7866699" cy="624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472788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930260309"/>
              </p:ext>
            </p:extLst>
          </p:nvPr>
        </p:nvGraphicFramePr>
        <p:xfrm>
          <a:off x="437710" y="228600"/>
          <a:ext cx="8268581" cy="6172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2445936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222220898"/>
              </p:ext>
            </p:extLst>
          </p:nvPr>
        </p:nvGraphicFramePr>
        <p:xfrm>
          <a:off x="304800" y="762000"/>
          <a:ext cx="85344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347620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186802478"/>
              </p:ext>
            </p:extLst>
          </p:nvPr>
        </p:nvGraphicFramePr>
        <p:xfrm>
          <a:off x="-92765" y="474594"/>
          <a:ext cx="8348870" cy="59088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8415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609600" y="4023964"/>
            <a:ext cx="2667000" cy="2526342"/>
          </a:xfrm>
        </p:spPr>
        <p:txBody>
          <a:bodyPr>
            <a:noAutofit/>
          </a:bodyPr>
          <a:lstStyle/>
          <a:p>
            <a:pPr marL="285750" indent="-285750">
              <a:buFont typeface="Arial" panose="020B0604020202020204" pitchFamily="34" charset="0"/>
              <a:buChar char="•"/>
            </a:pPr>
            <a:r>
              <a:rPr lang="en-US" sz="1800" dirty="0">
                <a:solidFill>
                  <a:schemeClr val="tx1"/>
                </a:solidFill>
              </a:rPr>
              <a:t>2-year program</a:t>
            </a:r>
          </a:p>
          <a:p>
            <a:pPr marL="285750" indent="-285750">
              <a:buFont typeface="Arial" panose="020B0604020202020204" pitchFamily="34" charset="0"/>
              <a:buChar char="•"/>
            </a:pPr>
            <a:r>
              <a:rPr lang="en-US" sz="1800" dirty="0">
                <a:solidFill>
                  <a:schemeClr val="tx1"/>
                </a:solidFill>
              </a:rPr>
              <a:t>Technical College</a:t>
            </a:r>
          </a:p>
          <a:p>
            <a:pPr marL="285750" indent="-285750">
              <a:buFont typeface="Arial" panose="020B0604020202020204" pitchFamily="34" charset="0"/>
              <a:buChar char="•"/>
            </a:pPr>
            <a:r>
              <a:rPr lang="en-US" sz="1800" dirty="0" smtClean="0">
                <a:solidFill>
                  <a:schemeClr val="tx1"/>
                </a:solidFill>
              </a:rPr>
              <a:t>May enter </a:t>
            </a:r>
            <a:r>
              <a:rPr lang="en-US" sz="1800" dirty="0">
                <a:solidFill>
                  <a:schemeClr val="tx1"/>
                </a:solidFill>
              </a:rPr>
              <a:t>career after grad</a:t>
            </a:r>
          </a:p>
          <a:p>
            <a:pPr marL="285750" indent="-285750">
              <a:buFont typeface="Arial" panose="020B0604020202020204" pitchFamily="34" charset="0"/>
              <a:buChar char="•"/>
            </a:pPr>
            <a:r>
              <a:rPr lang="en-US" sz="1800" dirty="0">
                <a:solidFill>
                  <a:schemeClr val="tx1"/>
                </a:solidFill>
              </a:rPr>
              <a:t>General and technical courses</a:t>
            </a:r>
          </a:p>
          <a:p>
            <a:pPr marL="285750" indent="-285750">
              <a:buFont typeface="Arial" panose="020B0604020202020204" pitchFamily="34" charset="0"/>
              <a:buChar char="•"/>
            </a:pPr>
            <a:r>
              <a:rPr lang="en-US" sz="1800" dirty="0">
                <a:solidFill>
                  <a:schemeClr val="tx1"/>
                </a:solidFill>
              </a:rPr>
              <a:t>Ex: 3D Animation, </a:t>
            </a:r>
            <a:r>
              <a:rPr lang="en-US" sz="1800" dirty="0" smtClean="0">
                <a:solidFill>
                  <a:schemeClr val="tx1"/>
                </a:solidFill>
              </a:rPr>
              <a:t>Welding</a:t>
            </a:r>
            <a:endParaRPr lang="en-US" sz="1800" dirty="0">
              <a:solidFill>
                <a:schemeClr val="tx1"/>
              </a:solidFill>
            </a:endParaRPr>
          </a:p>
        </p:txBody>
      </p:sp>
      <p:sp>
        <p:nvSpPr>
          <p:cNvPr id="7" name="Content Placeholder 6"/>
          <p:cNvSpPr>
            <a:spLocks noGrp="1"/>
          </p:cNvSpPr>
          <p:nvPr>
            <p:ph sz="quarter" idx="19"/>
          </p:nvPr>
        </p:nvSpPr>
        <p:spPr>
          <a:xfrm>
            <a:off x="762000" y="2019300"/>
            <a:ext cx="1905000" cy="1752600"/>
          </a:xfrm>
        </p:spPr>
        <p:txBody>
          <a:bodyPr anchor="ctr">
            <a:noAutofit/>
          </a:bodyPr>
          <a:lstStyle/>
          <a:p>
            <a:pPr algn="ctr"/>
            <a:r>
              <a:rPr lang="en-US" sz="2400"/>
              <a:t>Associate of Applied Science (AAS)</a:t>
            </a:r>
          </a:p>
        </p:txBody>
      </p:sp>
      <p:sp>
        <p:nvSpPr>
          <p:cNvPr id="8" name="Content Placeholder 7"/>
          <p:cNvSpPr>
            <a:spLocks noGrp="1"/>
          </p:cNvSpPr>
          <p:nvPr>
            <p:ph sz="quarter" idx="20"/>
          </p:nvPr>
        </p:nvSpPr>
        <p:spPr/>
        <p:txBody>
          <a:bodyPr anchor="ctr">
            <a:normAutofit/>
          </a:bodyPr>
          <a:lstStyle/>
          <a:p>
            <a:pPr algn="ctr"/>
            <a:r>
              <a:rPr lang="en-US" sz="2400"/>
              <a:t>Associate of Arts (AA)</a:t>
            </a:r>
          </a:p>
        </p:txBody>
      </p:sp>
      <p:sp>
        <p:nvSpPr>
          <p:cNvPr id="9" name="Content Placeholder 8"/>
          <p:cNvSpPr>
            <a:spLocks noGrp="1"/>
          </p:cNvSpPr>
          <p:nvPr>
            <p:ph sz="quarter" idx="21"/>
          </p:nvPr>
        </p:nvSpPr>
        <p:spPr/>
        <p:txBody>
          <a:bodyPr anchor="ctr">
            <a:normAutofit/>
          </a:bodyPr>
          <a:lstStyle/>
          <a:p>
            <a:pPr algn="ctr"/>
            <a:r>
              <a:rPr lang="en-US" sz="2400"/>
              <a:t>Associate of Science (AS)</a:t>
            </a:r>
          </a:p>
        </p:txBody>
      </p:sp>
      <p:sp>
        <p:nvSpPr>
          <p:cNvPr id="3" name="Text Placeholder 2"/>
          <p:cNvSpPr>
            <a:spLocks noGrp="1"/>
          </p:cNvSpPr>
          <p:nvPr>
            <p:ph type="body" sz="quarter" idx="15"/>
          </p:nvPr>
        </p:nvSpPr>
        <p:spPr/>
        <p:txBody>
          <a:bodyPr/>
          <a:lstStyle/>
          <a:p>
            <a:r>
              <a:rPr lang="en-US">
                <a:solidFill>
                  <a:srgbClr val="00B050"/>
                </a:solidFill>
              </a:rPr>
              <a:t>Types of Degrees</a:t>
            </a:r>
          </a:p>
        </p:txBody>
      </p:sp>
      <p:sp>
        <p:nvSpPr>
          <p:cNvPr id="10" name="TextBox 9"/>
          <p:cNvSpPr txBox="1"/>
          <p:nvPr/>
        </p:nvSpPr>
        <p:spPr>
          <a:xfrm>
            <a:off x="3200400" y="6308215"/>
            <a:ext cx="4038600" cy="307777"/>
          </a:xfrm>
          <a:prstGeom prst="rect">
            <a:avLst/>
          </a:prstGeom>
          <a:noFill/>
        </p:spPr>
        <p:txBody>
          <a:bodyPr wrap="square" rtlCol="0">
            <a:spAutoFit/>
          </a:bodyPr>
          <a:lstStyle/>
          <a:p>
            <a:pPr algn="r"/>
            <a:r>
              <a:rPr lang="en-US" sz="1400"/>
              <a:t>Source: </a:t>
            </a:r>
            <a:r>
              <a:rPr lang="en-US" sz="1400">
                <a:hlinkClick r:id="rId3"/>
              </a:rPr>
              <a:t>www.collegeatlas.org</a:t>
            </a:r>
            <a:r>
              <a:rPr lang="en-US" sz="1400"/>
              <a:t> </a:t>
            </a:r>
          </a:p>
        </p:txBody>
      </p:sp>
      <p:sp>
        <p:nvSpPr>
          <p:cNvPr id="11" name="Text Placeholder 5"/>
          <p:cNvSpPr>
            <a:spLocks noGrp="1"/>
          </p:cNvSpPr>
          <p:nvPr>
            <p:ph type="body" sz="quarter" idx="18"/>
          </p:nvPr>
        </p:nvSpPr>
        <p:spPr>
          <a:xfrm>
            <a:off x="6477000" y="4023964"/>
            <a:ext cx="2542331" cy="2359306"/>
          </a:xfrm>
        </p:spPr>
        <p:txBody>
          <a:bodyPr>
            <a:normAutofit/>
          </a:bodyPr>
          <a:lstStyle/>
          <a:p>
            <a:pPr marL="285750" indent="-285750">
              <a:buFont typeface="Arial" panose="020B0604020202020204" pitchFamily="34" charset="0"/>
              <a:buChar char="•"/>
            </a:pPr>
            <a:r>
              <a:rPr lang="en-US" sz="1800">
                <a:solidFill>
                  <a:schemeClr val="tx1"/>
                </a:solidFill>
              </a:rPr>
              <a:t>2-year program</a:t>
            </a:r>
          </a:p>
          <a:p>
            <a:pPr marL="285750" indent="-285750">
              <a:buFont typeface="Arial" panose="020B0604020202020204" pitchFamily="34" charset="0"/>
              <a:buChar char="•"/>
            </a:pPr>
            <a:r>
              <a:rPr lang="en-US" sz="1800">
                <a:solidFill>
                  <a:schemeClr val="tx1"/>
                </a:solidFill>
              </a:rPr>
              <a:t>Community College</a:t>
            </a:r>
          </a:p>
          <a:p>
            <a:pPr marL="285750" indent="-285750">
              <a:buFont typeface="Arial" panose="020B0604020202020204" pitchFamily="34" charset="0"/>
              <a:buChar char="•"/>
            </a:pPr>
            <a:r>
              <a:rPr lang="en-US" sz="1800">
                <a:solidFill>
                  <a:schemeClr val="tx1"/>
                </a:solidFill>
              </a:rPr>
              <a:t>Transfer to Bachelor’s General and sciences courses</a:t>
            </a:r>
          </a:p>
          <a:p>
            <a:pPr marL="285750" indent="-285750">
              <a:buFont typeface="Arial" panose="020B0604020202020204" pitchFamily="34" charset="0"/>
              <a:buChar char="•"/>
            </a:pPr>
            <a:r>
              <a:rPr lang="en-US" sz="1800">
                <a:solidFill>
                  <a:schemeClr val="tx1"/>
                </a:solidFill>
              </a:rPr>
              <a:t>Ex: Engineering, Biology</a:t>
            </a:r>
          </a:p>
        </p:txBody>
      </p:sp>
      <p:sp>
        <p:nvSpPr>
          <p:cNvPr id="12" name="Text Placeholder 5"/>
          <p:cNvSpPr>
            <a:spLocks noGrp="1"/>
          </p:cNvSpPr>
          <p:nvPr>
            <p:ph type="body" sz="quarter" idx="18"/>
          </p:nvPr>
        </p:nvSpPr>
        <p:spPr>
          <a:xfrm>
            <a:off x="3505199" y="4023964"/>
            <a:ext cx="2525813" cy="2526342"/>
          </a:xfrm>
        </p:spPr>
        <p:txBody>
          <a:bodyPr>
            <a:normAutofit/>
          </a:bodyPr>
          <a:lstStyle/>
          <a:p>
            <a:pPr marL="285750" indent="-285750">
              <a:buFont typeface="Arial" panose="020B0604020202020204" pitchFamily="34" charset="0"/>
              <a:buChar char="•"/>
            </a:pPr>
            <a:r>
              <a:rPr lang="en-US" sz="1800" dirty="0">
                <a:solidFill>
                  <a:schemeClr val="tx1"/>
                </a:solidFill>
              </a:rPr>
              <a:t>2-year program</a:t>
            </a:r>
          </a:p>
          <a:p>
            <a:pPr marL="285750" indent="-285750">
              <a:buFont typeface="Arial" panose="020B0604020202020204" pitchFamily="34" charset="0"/>
              <a:buChar char="•"/>
            </a:pPr>
            <a:r>
              <a:rPr lang="en-US" sz="1800" dirty="0" smtClean="0">
                <a:solidFill>
                  <a:schemeClr val="tx1"/>
                </a:solidFill>
              </a:rPr>
              <a:t>Combined &amp; Community Colleges</a:t>
            </a:r>
            <a:endParaRPr lang="en-US" sz="1800" dirty="0">
              <a:solidFill>
                <a:schemeClr val="tx1"/>
              </a:solidFill>
            </a:endParaRPr>
          </a:p>
          <a:p>
            <a:pPr marL="285750" indent="-285750">
              <a:buFont typeface="Arial" panose="020B0604020202020204" pitchFamily="34" charset="0"/>
              <a:buChar char="•"/>
            </a:pPr>
            <a:r>
              <a:rPr lang="en-US" sz="1800" dirty="0">
                <a:solidFill>
                  <a:schemeClr val="tx1"/>
                </a:solidFill>
              </a:rPr>
              <a:t>Transfer to Bachelor’s</a:t>
            </a:r>
          </a:p>
          <a:p>
            <a:pPr marL="285750" indent="-285750">
              <a:buFont typeface="Arial" panose="020B0604020202020204" pitchFamily="34" charset="0"/>
              <a:buChar char="•"/>
            </a:pPr>
            <a:r>
              <a:rPr lang="en-US" sz="1800" dirty="0">
                <a:solidFill>
                  <a:schemeClr val="tx1"/>
                </a:solidFill>
              </a:rPr>
              <a:t>General and liberal arts courses</a:t>
            </a:r>
          </a:p>
          <a:p>
            <a:pPr marL="285750" indent="-285750">
              <a:buFont typeface="Arial" panose="020B0604020202020204" pitchFamily="34" charset="0"/>
              <a:buChar char="•"/>
            </a:pPr>
            <a:r>
              <a:rPr lang="en-US" sz="1800" dirty="0">
                <a:solidFill>
                  <a:schemeClr val="tx1"/>
                </a:solidFill>
              </a:rPr>
              <a:t>Ex: Psychology</a:t>
            </a:r>
          </a:p>
        </p:txBody>
      </p:sp>
    </p:spTree>
    <p:extLst>
      <p:ext uri="{BB962C8B-B14F-4D97-AF65-F5344CB8AC3E}">
        <p14:creationId xmlns:p14="http://schemas.microsoft.com/office/powerpoint/2010/main" val="28978085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762000" y="2019300"/>
            <a:ext cx="1905000" cy="1752600"/>
          </a:xfrm>
        </p:spPr>
        <p:txBody>
          <a:bodyPr anchor="ctr">
            <a:noAutofit/>
          </a:bodyPr>
          <a:lstStyle/>
          <a:p>
            <a:pPr algn="ctr"/>
            <a:r>
              <a:rPr lang="en-US" sz="2400"/>
              <a:t>Bachelor of Science (B.S.)</a:t>
            </a:r>
          </a:p>
        </p:txBody>
      </p:sp>
      <p:sp>
        <p:nvSpPr>
          <p:cNvPr id="8" name="Content Placeholder 7"/>
          <p:cNvSpPr>
            <a:spLocks noGrp="1"/>
          </p:cNvSpPr>
          <p:nvPr>
            <p:ph sz="quarter" idx="20"/>
          </p:nvPr>
        </p:nvSpPr>
        <p:spPr/>
        <p:txBody>
          <a:bodyPr anchor="ctr">
            <a:normAutofit/>
          </a:bodyPr>
          <a:lstStyle/>
          <a:p>
            <a:pPr algn="ctr"/>
            <a:r>
              <a:rPr lang="en-US" sz="2400" dirty="0" smtClean="0"/>
              <a:t>Bachelor of Arts (B.A.)</a:t>
            </a:r>
            <a:endParaRPr lang="en-US" sz="2400" dirty="0"/>
          </a:p>
        </p:txBody>
      </p:sp>
      <p:sp>
        <p:nvSpPr>
          <p:cNvPr id="9" name="Content Placeholder 8"/>
          <p:cNvSpPr>
            <a:spLocks noGrp="1"/>
          </p:cNvSpPr>
          <p:nvPr>
            <p:ph sz="quarter" idx="21"/>
          </p:nvPr>
        </p:nvSpPr>
        <p:spPr>
          <a:xfrm>
            <a:off x="6578278" y="2119839"/>
            <a:ext cx="2057400" cy="1524000"/>
          </a:xfrm>
        </p:spPr>
        <p:txBody>
          <a:bodyPr anchor="ctr">
            <a:normAutofit/>
          </a:bodyPr>
          <a:lstStyle/>
          <a:p>
            <a:pPr algn="ctr"/>
            <a:r>
              <a:rPr lang="en-US" sz="2400"/>
              <a:t>Post-Baccalaureate Certificate</a:t>
            </a:r>
          </a:p>
        </p:txBody>
      </p:sp>
      <p:sp>
        <p:nvSpPr>
          <p:cNvPr id="3" name="Text Placeholder 2"/>
          <p:cNvSpPr>
            <a:spLocks noGrp="1"/>
          </p:cNvSpPr>
          <p:nvPr>
            <p:ph type="body" sz="quarter" idx="15"/>
          </p:nvPr>
        </p:nvSpPr>
        <p:spPr/>
        <p:txBody>
          <a:bodyPr/>
          <a:lstStyle/>
          <a:p>
            <a:r>
              <a:rPr lang="en-US">
                <a:solidFill>
                  <a:srgbClr val="00B050"/>
                </a:solidFill>
              </a:rPr>
              <a:t>Types of Degrees</a:t>
            </a:r>
          </a:p>
        </p:txBody>
      </p:sp>
      <p:sp>
        <p:nvSpPr>
          <p:cNvPr id="10" name="TextBox 9"/>
          <p:cNvSpPr txBox="1"/>
          <p:nvPr/>
        </p:nvSpPr>
        <p:spPr>
          <a:xfrm>
            <a:off x="2659811" y="6376949"/>
            <a:ext cx="4572000" cy="307777"/>
          </a:xfrm>
          <a:prstGeom prst="rect">
            <a:avLst/>
          </a:prstGeom>
          <a:noFill/>
        </p:spPr>
        <p:txBody>
          <a:bodyPr wrap="square" rtlCol="0">
            <a:spAutoFit/>
          </a:bodyPr>
          <a:lstStyle/>
          <a:p>
            <a:pPr algn="r"/>
            <a:r>
              <a:rPr lang="en-US" sz="1400"/>
              <a:t>Sources: </a:t>
            </a:r>
            <a:r>
              <a:rPr lang="en-US" sz="1400">
                <a:hlinkClick r:id="rId3"/>
              </a:rPr>
              <a:t>www.collegeatlas.org</a:t>
            </a:r>
            <a:r>
              <a:rPr lang="en-US" sz="1400"/>
              <a:t>; </a:t>
            </a:r>
            <a:r>
              <a:rPr lang="en-US" sz="1400">
                <a:hlinkClick r:id="rId4"/>
              </a:rPr>
              <a:t>http://college.usatoday.com</a:t>
            </a:r>
            <a:r>
              <a:rPr lang="en-US" sz="1400"/>
              <a:t>  </a:t>
            </a:r>
          </a:p>
        </p:txBody>
      </p:sp>
      <p:sp>
        <p:nvSpPr>
          <p:cNvPr id="11" name="Text Placeholder 5"/>
          <p:cNvSpPr>
            <a:spLocks noGrp="1"/>
          </p:cNvSpPr>
          <p:nvPr>
            <p:ph type="body" sz="quarter" idx="18"/>
          </p:nvPr>
        </p:nvSpPr>
        <p:spPr>
          <a:xfrm>
            <a:off x="6324600" y="4081670"/>
            <a:ext cx="2628503" cy="2301600"/>
          </a:xfrm>
        </p:spPr>
        <p:txBody>
          <a:bodyPr>
            <a:normAutofit/>
          </a:bodyPr>
          <a:lstStyle/>
          <a:p>
            <a:pPr marL="285750" indent="-285750">
              <a:buFont typeface="Arial" panose="020B0604020202020204" pitchFamily="34" charset="0"/>
              <a:buChar char="•"/>
            </a:pPr>
            <a:r>
              <a:rPr lang="en-US" sz="1800" dirty="0">
                <a:solidFill>
                  <a:schemeClr val="tx1"/>
                </a:solidFill>
              </a:rPr>
              <a:t>Less than 1 year</a:t>
            </a:r>
          </a:p>
          <a:p>
            <a:pPr marL="285750" indent="-285750">
              <a:buFont typeface="Arial" panose="020B0604020202020204" pitchFamily="34" charset="0"/>
              <a:buChar char="•"/>
            </a:pPr>
            <a:r>
              <a:rPr lang="en-US" sz="1800" dirty="0">
                <a:solidFill>
                  <a:schemeClr val="tx1"/>
                </a:solidFill>
              </a:rPr>
              <a:t>University</a:t>
            </a:r>
          </a:p>
          <a:p>
            <a:pPr marL="285750" indent="-285750">
              <a:buFont typeface="Arial" panose="020B0604020202020204" pitchFamily="34" charset="0"/>
              <a:buChar char="•"/>
            </a:pPr>
            <a:r>
              <a:rPr lang="en-US" sz="1800" dirty="0">
                <a:solidFill>
                  <a:schemeClr val="tx1"/>
                </a:solidFill>
              </a:rPr>
              <a:t>Must have Bachelor’s</a:t>
            </a:r>
          </a:p>
          <a:p>
            <a:pPr marL="285750" indent="-285750">
              <a:buFont typeface="Arial" panose="020B0604020202020204" pitchFamily="34" charset="0"/>
              <a:buChar char="•"/>
            </a:pPr>
            <a:r>
              <a:rPr lang="en-US" sz="1800" dirty="0">
                <a:solidFill>
                  <a:schemeClr val="tx1"/>
                </a:solidFill>
              </a:rPr>
              <a:t>Specific academic or </a:t>
            </a:r>
            <a:r>
              <a:rPr lang="en-US" sz="1800" dirty="0" smtClean="0">
                <a:solidFill>
                  <a:schemeClr val="tx1"/>
                </a:solidFill>
              </a:rPr>
              <a:t>career courses</a:t>
            </a:r>
          </a:p>
          <a:p>
            <a:pPr marL="285750" indent="-285750">
              <a:buFont typeface="Arial" panose="020B0604020202020204" pitchFamily="34" charset="0"/>
              <a:buChar char="•"/>
            </a:pPr>
            <a:r>
              <a:rPr lang="en-US" sz="1800" dirty="0" smtClean="0">
                <a:solidFill>
                  <a:schemeClr val="tx1"/>
                </a:solidFill>
              </a:rPr>
              <a:t>Ex: Design for </a:t>
            </a:r>
            <a:br>
              <a:rPr lang="en-US" sz="1800" dirty="0" smtClean="0">
                <a:solidFill>
                  <a:schemeClr val="tx1"/>
                </a:solidFill>
              </a:rPr>
            </a:br>
            <a:r>
              <a:rPr lang="en-US" sz="1800" dirty="0" smtClean="0">
                <a:solidFill>
                  <a:schemeClr val="tx1"/>
                </a:solidFill>
              </a:rPr>
              <a:t>E-Learning</a:t>
            </a:r>
          </a:p>
          <a:p>
            <a:pPr marL="285750" indent="-285750">
              <a:buFont typeface="Arial" panose="020B0604020202020204" pitchFamily="34" charset="0"/>
              <a:buChar char="•"/>
            </a:pPr>
            <a:endParaRPr lang="en-US" sz="1800" dirty="0">
              <a:solidFill>
                <a:schemeClr val="tx1"/>
              </a:solidFill>
            </a:endParaRPr>
          </a:p>
        </p:txBody>
      </p:sp>
      <p:sp>
        <p:nvSpPr>
          <p:cNvPr id="13" name="Text Placeholder 5"/>
          <p:cNvSpPr>
            <a:spLocks noGrp="1"/>
          </p:cNvSpPr>
          <p:nvPr>
            <p:ph type="body" sz="quarter" idx="18"/>
          </p:nvPr>
        </p:nvSpPr>
        <p:spPr>
          <a:xfrm>
            <a:off x="580845" y="4112176"/>
            <a:ext cx="2590800" cy="2526342"/>
          </a:xfrm>
        </p:spPr>
        <p:txBody>
          <a:bodyPr>
            <a:normAutofit/>
          </a:bodyPr>
          <a:lstStyle/>
          <a:p>
            <a:pPr marL="285750" indent="-285750">
              <a:buFont typeface="Arial" panose="020B0604020202020204" pitchFamily="34" charset="0"/>
              <a:buChar char="•"/>
            </a:pPr>
            <a:r>
              <a:rPr lang="en-US" sz="1800">
                <a:solidFill>
                  <a:schemeClr val="tx1"/>
                </a:solidFill>
              </a:rPr>
              <a:t>4-year program</a:t>
            </a:r>
          </a:p>
          <a:p>
            <a:pPr marL="285750" indent="-285750">
              <a:buFont typeface="Arial" panose="020B0604020202020204" pitchFamily="34" charset="0"/>
              <a:buChar char="•"/>
            </a:pPr>
            <a:r>
              <a:rPr lang="en-US" sz="1800">
                <a:solidFill>
                  <a:schemeClr val="tx1"/>
                </a:solidFill>
              </a:rPr>
              <a:t>College or University</a:t>
            </a:r>
          </a:p>
          <a:p>
            <a:pPr marL="285750" indent="-285750">
              <a:buFont typeface="Arial" panose="020B0604020202020204" pitchFamily="34" charset="0"/>
              <a:buChar char="•"/>
            </a:pPr>
            <a:r>
              <a:rPr lang="en-US" sz="1800">
                <a:solidFill>
                  <a:schemeClr val="tx1"/>
                </a:solidFill>
              </a:rPr>
              <a:t>Pre-requisite for graduate degree</a:t>
            </a:r>
          </a:p>
          <a:p>
            <a:pPr marL="285750" indent="-285750">
              <a:buFont typeface="Arial" panose="020B0604020202020204" pitchFamily="34" charset="0"/>
              <a:buChar char="•"/>
            </a:pPr>
            <a:r>
              <a:rPr lang="en-US" sz="1800">
                <a:solidFill>
                  <a:schemeClr val="tx1"/>
                </a:solidFill>
              </a:rPr>
              <a:t>Career-specific and technical majors</a:t>
            </a:r>
          </a:p>
          <a:p>
            <a:pPr marL="285750" indent="-285750">
              <a:buFont typeface="Arial" panose="020B0604020202020204" pitchFamily="34" charset="0"/>
              <a:buChar char="•"/>
            </a:pPr>
            <a:r>
              <a:rPr lang="en-US" sz="1800">
                <a:solidFill>
                  <a:schemeClr val="tx1"/>
                </a:solidFill>
              </a:rPr>
              <a:t>Ex: Nursing, IT, Media Studies</a:t>
            </a:r>
          </a:p>
        </p:txBody>
      </p:sp>
      <p:sp>
        <p:nvSpPr>
          <p:cNvPr id="14" name="Text Placeholder 5"/>
          <p:cNvSpPr>
            <a:spLocks noGrp="1"/>
          </p:cNvSpPr>
          <p:nvPr>
            <p:ph type="body" sz="quarter" idx="18"/>
          </p:nvPr>
        </p:nvSpPr>
        <p:spPr>
          <a:xfrm>
            <a:off x="3401997" y="4112176"/>
            <a:ext cx="2590800" cy="2271094"/>
          </a:xfrm>
        </p:spPr>
        <p:txBody>
          <a:bodyPr>
            <a:normAutofit/>
          </a:bodyPr>
          <a:lstStyle/>
          <a:p>
            <a:pPr marL="285750" indent="-285750">
              <a:buFont typeface="Arial" panose="020B0604020202020204" pitchFamily="34" charset="0"/>
              <a:buChar char="•"/>
            </a:pPr>
            <a:r>
              <a:rPr lang="en-US" sz="1800">
                <a:solidFill>
                  <a:schemeClr val="tx1"/>
                </a:solidFill>
              </a:rPr>
              <a:t>4-year program</a:t>
            </a:r>
          </a:p>
          <a:p>
            <a:pPr marL="285750" indent="-285750">
              <a:buFont typeface="Arial" panose="020B0604020202020204" pitchFamily="34" charset="0"/>
              <a:buChar char="•"/>
            </a:pPr>
            <a:r>
              <a:rPr lang="en-US" sz="1800">
                <a:solidFill>
                  <a:schemeClr val="tx1"/>
                </a:solidFill>
              </a:rPr>
              <a:t>College or University</a:t>
            </a:r>
          </a:p>
          <a:p>
            <a:pPr marL="285750" indent="-285750">
              <a:buFont typeface="Arial" panose="020B0604020202020204" pitchFamily="34" charset="0"/>
              <a:buChar char="•"/>
            </a:pPr>
            <a:r>
              <a:rPr lang="en-US" sz="1800">
                <a:solidFill>
                  <a:schemeClr val="tx1"/>
                </a:solidFill>
              </a:rPr>
              <a:t>Pre-requisite for graduate degree</a:t>
            </a:r>
          </a:p>
          <a:p>
            <a:pPr marL="285750" indent="-285750">
              <a:buFont typeface="Arial" panose="020B0604020202020204" pitchFamily="34" charset="0"/>
              <a:buChar char="•"/>
            </a:pPr>
            <a:r>
              <a:rPr lang="en-US" sz="1800">
                <a:solidFill>
                  <a:schemeClr val="tx1"/>
                </a:solidFill>
              </a:rPr>
              <a:t>Liberal arts majors</a:t>
            </a:r>
          </a:p>
          <a:p>
            <a:pPr marL="285750" indent="-285750">
              <a:buFont typeface="Arial" panose="020B0604020202020204" pitchFamily="34" charset="0"/>
              <a:buChar char="•"/>
            </a:pPr>
            <a:r>
              <a:rPr lang="en-US" sz="1800">
                <a:solidFill>
                  <a:schemeClr val="tx1"/>
                </a:solidFill>
              </a:rPr>
              <a:t>Ex: English, Sociology, History</a:t>
            </a:r>
          </a:p>
        </p:txBody>
      </p:sp>
    </p:spTree>
    <p:extLst>
      <p:ext uri="{BB962C8B-B14F-4D97-AF65-F5344CB8AC3E}">
        <p14:creationId xmlns:p14="http://schemas.microsoft.com/office/powerpoint/2010/main" val="28102663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762000" y="2019300"/>
            <a:ext cx="1905000" cy="1752600"/>
          </a:xfrm>
        </p:spPr>
        <p:txBody>
          <a:bodyPr anchor="ctr">
            <a:noAutofit/>
          </a:bodyPr>
          <a:lstStyle/>
          <a:p>
            <a:pPr algn="ctr"/>
            <a:r>
              <a:rPr lang="en-US" sz="2400"/>
              <a:t>Master’s Degree </a:t>
            </a:r>
            <a:br>
              <a:rPr lang="en-US" sz="2400"/>
            </a:br>
            <a:r>
              <a:rPr lang="en-US" sz="2400"/>
              <a:t>(M.A. or M.S)</a:t>
            </a:r>
          </a:p>
        </p:txBody>
      </p:sp>
      <p:sp>
        <p:nvSpPr>
          <p:cNvPr id="8" name="Content Placeholder 7"/>
          <p:cNvSpPr>
            <a:spLocks noGrp="1"/>
          </p:cNvSpPr>
          <p:nvPr>
            <p:ph sz="quarter" idx="20"/>
          </p:nvPr>
        </p:nvSpPr>
        <p:spPr/>
        <p:txBody>
          <a:bodyPr anchor="ctr">
            <a:normAutofit/>
          </a:bodyPr>
          <a:lstStyle/>
          <a:p>
            <a:pPr algn="ctr"/>
            <a:r>
              <a:rPr lang="en-US" sz="2400"/>
              <a:t>Doctorate Degree (Ph.D.)</a:t>
            </a:r>
          </a:p>
        </p:txBody>
      </p:sp>
      <p:sp>
        <p:nvSpPr>
          <p:cNvPr id="9" name="Content Placeholder 8"/>
          <p:cNvSpPr>
            <a:spLocks noGrp="1"/>
          </p:cNvSpPr>
          <p:nvPr>
            <p:ph sz="quarter" idx="21"/>
          </p:nvPr>
        </p:nvSpPr>
        <p:spPr>
          <a:xfrm>
            <a:off x="6553200" y="2133600"/>
            <a:ext cx="2057400" cy="1638300"/>
          </a:xfrm>
        </p:spPr>
        <p:txBody>
          <a:bodyPr anchor="ctr">
            <a:normAutofit/>
          </a:bodyPr>
          <a:lstStyle/>
          <a:p>
            <a:pPr algn="ctr"/>
            <a:r>
              <a:rPr lang="en-US" sz="2400"/>
              <a:t>Professional Degree </a:t>
            </a:r>
            <a:br>
              <a:rPr lang="en-US" sz="2400"/>
            </a:br>
            <a:r>
              <a:rPr lang="en-US" sz="2400"/>
              <a:t>(J.D., M.D., D.D.S)</a:t>
            </a:r>
          </a:p>
        </p:txBody>
      </p:sp>
      <p:sp>
        <p:nvSpPr>
          <p:cNvPr id="3" name="Text Placeholder 2"/>
          <p:cNvSpPr>
            <a:spLocks noGrp="1"/>
          </p:cNvSpPr>
          <p:nvPr>
            <p:ph type="body" sz="quarter" idx="15"/>
          </p:nvPr>
        </p:nvSpPr>
        <p:spPr/>
        <p:txBody>
          <a:bodyPr/>
          <a:lstStyle/>
          <a:p>
            <a:r>
              <a:rPr lang="en-US">
                <a:solidFill>
                  <a:srgbClr val="00B050"/>
                </a:solidFill>
              </a:rPr>
              <a:t>Types of Degrees</a:t>
            </a:r>
          </a:p>
        </p:txBody>
      </p:sp>
      <p:sp>
        <p:nvSpPr>
          <p:cNvPr id="10" name="TextBox 9"/>
          <p:cNvSpPr txBox="1"/>
          <p:nvPr/>
        </p:nvSpPr>
        <p:spPr>
          <a:xfrm>
            <a:off x="3200400" y="6308215"/>
            <a:ext cx="4038600" cy="307777"/>
          </a:xfrm>
          <a:prstGeom prst="rect">
            <a:avLst/>
          </a:prstGeom>
          <a:noFill/>
        </p:spPr>
        <p:txBody>
          <a:bodyPr wrap="square" rtlCol="0">
            <a:spAutoFit/>
          </a:bodyPr>
          <a:lstStyle/>
          <a:p>
            <a:pPr algn="r"/>
            <a:r>
              <a:rPr lang="en-US" sz="1400"/>
              <a:t>Source: </a:t>
            </a:r>
            <a:r>
              <a:rPr lang="en-US" sz="1400">
                <a:hlinkClick r:id="rId3"/>
              </a:rPr>
              <a:t>www.collegeatlas.org</a:t>
            </a:r>
            <a:r>
              <a:rPr lang="en-US" sz="1400"/>
              <a:t> </a:t>
            </a:r>
          </a:p>
        </p:txBody>
      </p:sp>
      <p:sp>
        <p:nvSpPr>
          <p:cNvPr id="13" name="Text Placeholder 5"/>
          <p:cNvSpPr>
            <a:spLocks noGrp="1"/>
          </p:cNvSpPr>
          <p:nvPr>
            <p:ph type="body" sz="quarter" idx="18"/>
          </p:nvPr>
        </p:nvSpPr>
        <p:spPr>
          <a:xfrm>
            <a:off x="549933" y="4023964"/>
            <a:ext cx="2695755" cy="2592028"/>
          </a:xfrm>
        </p:spPr>
        <p:txBody>
          <a:bodyPr>
            <a:normAutofit/>
          </a:bodyPr>
          <a:lstStyle/>
          <a:p>
            <a:pPr marL="285750" indent="-285750">
              <a:buFont typeface="Arial" panose="020B0604020202020204" pitchFamily="34" charset="0"/>
              <a:buChar char="•"/>
            </a:pPr>
            <a:r>
              <a:rPr lang="en-US" sz="1800">
                <a:solidFill>
                  <a:schemeClr val="tx1"/>
                </a:solidFill>
              </a:rPr>
              <a:t>2-year graduate program</a:t>
            </a:r>
          </a:p>
          <a:p>
            <a:pPr marL="285750" indent="-285750">
              <a:buFont typeface="Arial" panose="020B0604020202020204" pitchFamily="34" charset="0"/>
              <a:buChar char="•"/>
            </a:pPr>
            <a:r>
              <a:rPr lang="en-US" sz="1800">
                <a:solidFill>
                  <a:schemeClr val="tx1"/>
                </a:solidFill>
              </a:rPr>
              <a:t>University</a:t>
            </a:r>
          </a:p>
          <a:p>
            <a:pPr marL="285750" indent="-285750">
              <a:buFont typeface="Arial" panose="020B0604020202020204" pitchFamily="34" charset="0"/>
              <a:buChar char="•"/>
            </a:pPr>
            <a:r>
              <a:rPr lang="en-US" sz="1800">
                <a:solidFill>
                  <a:schemeClr val="tx1"/>
                </a:solidFill>
              </a:rPr>
              <a:t>Research project/Thesis paper to graduate</a:t>
            </a:r>
          </a:p>
          <a:p>
            <a:pPr marL="285750" indent="-285750">
              <a:buFont typeface="Arial" panose="020B0604020202020204" pitchFamily="34" charset="0"/>
              <a:buChar char="•"/>
            </a:pPr>
            <a:r>
              <a:rPr lang="en-US" sz="1800">
                <a:solidFill>
                  <a:schemeClr val="tx1"/>
                </a:solidFill>
              </a:rPr>
              <a:t>MA is social sciences</a:t>
            </a:r>
          </a:p>
          <a:p>
            <a:pPr marL="285750" indent="-285750">
              <a:buFont typeface="Arial" panose="020B0604020202020204" pitchFamily="34" charset="0"/>
              <a:buChar char="•"/>
            </a:pPr>
            <a:r>
              <a:rPr lang="en-US" sz="1800">
                <a:solidFill>
                  <a:schemeClr val="tx1"/>
                </a:solidFill>
              </a:rPr>
              <a:t>MS in sciences or technical fields</a:t>
            </a:r>
          </a:p>
        </p:txBody>
      </p:sp>
      <p:sp>
        <p:nvSpPr>
          <p:cNvPr id="14" name="Text Placeholder 5"/>
          <p:cNvSpPr>
            <a:spLocks noGrp="1"/>
          </p:cNvSpPr>
          <p:nvPr>
            <p:ph type="body" sz="quarter" idx="18"/>
          </p:nvPr>
        </p:nvSpPr>
        <p:spPr>
          <a:xfrm>
            <a:off x="3391618" y="4023964"/>
            <a:ext cx="2780582" cy="2592028"/>
          </a:xfrm>
        </p:spPr>
        <p:txBody>
          <a:bodyPr>
            <a:normAutofit/>
          </a:bodyPr>
          <a:lstStyle/>
          <a:p>
            <a:pPr marL="285750" indent="-285750">
              <a:buFont typeface="Arial" panose="020B0604020202020204" pitchFamily="34" charset="0"/>
              <a:buChar char="•"/>
            </a:pPr>
            <a:r>
              <a:rPr lang="en-US" sz="1800">
                <a:solidFill>
                  <a:schemeClr val="tx1"/>
                </a:solidFill>
              </a:rPr>
              <a:t>2-4 year graduate program</a:t>
            </a:r>
          </a:p>
          <a:p>
            <a:pPr marL="285750" indent="-285750">
              <a:buFont typeface="Arial" panose="020B0604020202020204" pitchFamily="34" charset="0"/>
              <a:buChar char="•"/>
            </a:pPr>
            <a:r>
              <a:rPr lang="en-US" sz="1800">
                <a:solidFill>
                  <a:schemeClr val="tx1"/>
                </a:solidFill>
              </a:rPr>
              <a:t>University</a:t>
            </a:r>
          </a:p>
          <a:p>
            <a:pPr marL="285750" indent="-285750">
              <a:buFont typeface="Arial" panose="020B0604020202020204" pitchFamily="34" charset="0"/>
              <a:buChar char="•"/>
            </a:pPr>
            <a:r>
              <a:rPr lang="en-US" sz="1800">
                <a:solidFill>
                  <a:schemeClr val="tx1"/>
                </a:solidFill>
              </a:rPr>
              <a:t>Dissertation to graduate </a:t>
            </a:r>
          </a:p>
          <a:p>
            <a:pPr marL="285750" indent="-285750">
              <a:buFont typeface="Arial" panose="020B0604020202020204" pitchFamily="34" charset="0"/>
              <a:buChar char="•"/>
            </a:pPr>
            <a:r>
              <a:rPr lang="en-US" sz="1800">
                <a:solidFill>
                  <a:schemeClr val="tx1"/>
                </a:solidFill>
              </a:rPr>
              <a:t>Earn title of Doctor</a:t>
            </a:r>
          </a:p>
        </p:txBody>
      </p:sp>
      <p:sp>
        <p:nvSpPr>
          <p:cNvPr id="15" name="Text Placeholder 5"/>
          <p:cNvSpPr>
            <a:spLocks noGrp="1"/>
          </p:cNvSpPr>
          <p:nvPr>
            <p:ph type="body" sz="quarter" idx="18"/>
          </p:nvPr>
        </p:nvSpPr>
        <p:spPr>
          <a:xfrm>
            <a:off x="6464060" y="4028019"/>
            <a:ext cx="2605178" cy="2592028"/>
          </a:xfrm>
        </p:spPr>
        <p:txBody>
          <a:bodyPr>
            <a:normAutofit/>
          </a:bodyPr>
          <a:lstStyle/>
          <a:p>
            <a:pPr marL="285750" indent="-285750">
              <a:buFont typeface="Arial" panose="020B0604020202020204" pitchFamily="34" charset="0"/>
              <a:buChar char="•"/>
            </a:pPr>
            <a:r>
              <a:rPr lang="en-US" sz="1800">
                <a:solidFill>
                  <a:schemeClr val="tx1"/>
                </a:solidFill>
              </a:rPr>
              <a:t>1-3 year graduate program</a:t>
            </a:r>
          </a:p>
          <a:p>
            <a:pPr marL="285750" indent="-285750">
              <a:buFont typeface="Arial" panose="020B0604020202020204" pitchFamily="34" charset="0"/>
              <a:buChar char="•"/>
            </a:pPr>
            <a:r>
              <a:rPr lang="en-US" sz="1800">
                <a:solidFill>
                  <a:schemeClr val="tx1"/>
                </a:solidFill>
              </a:rPr>
              <a:t>University</a:t>
            </a:r>
          </a:p>
          <a:p>
            <a:pPr marL="285750" indent="-285750">
              <a:buFont typeface="Arial" panose="020B0604020202020204" pitchFamily="34" charset="0"/>
              <a:buChar char="•"/>
            </a:pPr>
            <a:r>
              <a:rPr lang="en-US" sz="1800">
                <a:solidFill>
                  <a:schemeClr val="tx1"/>
                </a:solidFill>
              </a:rPr>
              <a:t>Required degree for medical doctor, dentist, veterinarian, lawyer</a:t>
            </a:r>
          </a:p>
        </p:txBody>
      </p:sp>
    </p:spTree>
    <p:extLst>
      <p:ext uri="{BB962C8B-B14F-4D97-AF65-F5344CB8AC3E}">
        <p14:creationId xmlns:p14="http://schemas.microsoft.com/office/powerpoint/2010/main" val="29739519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5"/>
          </p:nvPr>
        </p:nvSpPr>
        <p:spPr/>
        <p:txBody>
          <a:bodyPr/>
          <a:lstStyle/>
          <a:p>
            <a:r>
              <a:rPr lang="en-US">
                <a:solidFill>
                  <a:srgbClr val="009F4D"/>
                </a:solidFill>
              </a:rPr>
              <a:t>Stackable Credentials</a:t>
            </a:r>
          </a:p>
        </p:txBody>
      </p:sp>
      <p:graphicFrame>
        <p:nvGraphicFramePr>
          <p:cNvPr id="4" name="Diagram 3"/>
          <p:cNvGraphicFramePr/>
          <p:nvPr>
            <p:extLst>
              <p:ext uri="{D42A27DB-BD31-4B8C-83A1-F6EECF244321}">
                <p14:modId xmlns:p14="http://schemas.microsoft.com/office/powerpoint/2010/main" val="4282989142"/>
              </p:ext>
            </p:extLst>
          </p:nvPr>
        </p:nvGraphicFramePr>
        <p:xfrm>
          <a:off x="304800" y="509410"/>
          <a:ext cx="8534400" cy="45941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Up Arrow Callout 4"/>
          <p:cNvSpPr/>
          <p:nvPr/>
        </p:nvSpPr>
        <p:spPr>
          <a:xfrm>
            <a:off x="856265" y="3804401"/>
            <a:ext cx="1485738" cy="852789"/>
          </a:xfrm>
          <a:prstGeom prst="upArrowCallout">
            <a:avLst/>
          </a:prstGeom>
          <a:no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a:solidFill>
                  <a:schemeClr val="tx1">
                    <a:lumMod val="65000"/>
                    <a:lumOff val="35000"/>
                  </a:schemeClr>
                </a:solidFill>
                <a:effectLst>
                  <a:outerShdw blurRad="38100" dist="38100" dir="2700000" algn="tl">
                    <a:srgbClr val="000000">
                      <a:alpha val="43137"/>
                    </a:srgbClr>
                  </a:outerShdw>
                </a:effectLst>
              </a:rPr>
              <a:t>Work While in School</a:t>
            </a:r>
          </a:p>
        </p:txBody>
      </p:sp>
      <p:sp>
        <p:nvSpPr>
          <p:cNvPr id="6" name="Up Arrow Callout 5"/>
          <p:cNvSpPr/>
          <p:nvPr/>
        </p:nvSpPr>
        <p:spPr>
          <a:xfrm>
            <a:off x="3406540" y="3266075"/>
            <a:ext cx="885736" cy="928201"/>
          </a:xfrm>
          <a:prstGeom prst="upArrowCallout">
            <a:avLst/>
          </a:prstGeom>
          <a:no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a:solidFill>
                  <a:schemeClr val="tx1">
                    <a:lumMod val="65000"/>
                    <a:lumOff val="35000"/>
                  </a:schemeClr>
                </a:solidFill>
                <a:effectLst>
                  <a:outerShdw blurRad="38100" dist="38100" dir="2700000" algn="tl">
                    <a:srgbClr val="000000">
                      <a:alpha val="43137"/>
                    </a:srgbClr>
                  </a:outerShdw>
                </a:effectLst>
              </a:rPr>
              <a:t>Work</a:t>
            </a:r>
          </a:p>
        </p:txBody>
      </p:sp>
      <p:sp>
        <p:nvSpPr>
          <p:cNvPr id="8" name="TextBox 7"/>
          <p:cNvSpPr txBox="1"/>
          <p:nvPr/>
        </p:nvSpPr>
        <p:spPr>
          <a:xfrm>
            <a:off x="892815" y="4983416"/>
            <a:ext cx="7358370" cy="1200329"/>
          </a:xfrm>
          <a:prstGeom prst="rect">
            <a:avLst/>
          </a:prstGeom>
          <a:noFill/>
        </p:spPr>
        <p:txBody>
          <a:bodyPr wrap="square" rtlCol="0">
            <a:spAutoFit/>
          </a:bodyPr>
          <a:lstStyle/>
          <a:p>
            <a:r>
              <a:rPr lang="en-US" sz="2400"/>
              <a:t>Series of ascending degrees and formal training that allow someone to work in a chosen field as they progress to higher skilled occupations. </a:t>
            </a:r>
          </a:p>
        </p:txBody>
      </p:sp>
      <p:sp>
        <p:nvSpPr>
          <p:cNvPr id="9" name="Up Arrow Callout 8"/>
          <p:cNvSpPr/>
          <p:nvPr/>
        </p:nvSpPr>
        <p:spPr>
          <a:xfrm>
            <a:off x="5791200" y="2552348"/>
            <a:ext cx="1485738" cy="852789"/>
          </a:xfrm>
          <a:prstGeom prst="upArrowCallout">
            <a:avLst/>
          </a:prstGeom>
          <a:no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a:solidFill>
                  <a:schemeClr val="tx1">
                    <a:lumMod val="65000"/>
                    <a:lumOff val="35000"/>
                  </a:schemeClr>
                </a:solidFill>
                <a:effectLst>
                  <a:outerShdw blurRad="38100" dist="38100" dir="2700000" algn="tl">
                    <a:srgbClr val="000000">
                      <a:alpha val="43137"/>
                    </a:srgbClr>
                  </a:outerShdw>
                </a:effectLst>
              </a:rPr>
              <a:t>Work While in School</a:t>
            </a:r>
          </a:p>
        </p:txBody>
      </p:sp>
      <p:sp>
        <p:nvSpPr>
          <p:cNvPr id="2" name="TextBox 1"/>
          <p:cNvSpPr txBox="1"/>
          <p:nvPr/>
        </p:nvSpPr>
        <p:spPr>
          <a:xfrm>
            <a:off x="4117766" y="2393230"/>
            <a:ext cx="1477595" cy="954107"/>
          </a:xfrm>
          <a:prstGeom prst="rect">
            <a:avLst/>
          </a:prstGeom>
          <a:noFill/>
        </p:spPr>
        <p:txBody>
          <a:bodyPr wrap="square" rtlCol="0">
            <a:spAutoFit/>
          </a:bodyPr>
          <a:lstStyle/>
          <a:p>
            <a:r>
              <a:rPr lang="en-US" sz="1400" dirty="0"/>
              <a:t>Post-Baccalaureate Certificate (varies)</a:t>
            </a:r>
          </a:p>
        </p:txBody>
      </p:sp>
    </p:spTree>
    <p:extLst>
      <p:ext uri="{BB962C8B-B14F-4D97-AF65-F5344CB8AC3E}">
        <p14:creationId xmlns:p14="http://schemas.microsoft.com/office/powerpoint/2010/main" val="36378571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5"/>
          </p:nvPr>
        </p:nvSpPr>
        <p:spPr/>
        <p:txBody>
          <a:bodyPr/>
          <a:lstStyle/>
          <a:p>
            <a:r>
              <a:rPr lang="en-US">
                <a:solidFill>
                  <a:srgbClr val="009F4D"/>
                </a:solidFill>
              </a:rPr>
              <a:t>Transfer</a:t>
            </a:r>
          </a:p>
        </p:txBody>
      </p:sp>
      <p:sp>
        <p:nvSpPr>
          <p:cNvPr id="43011" name="Rectangle 3"/>
          <p:cNvSpPr>
            <a:spLocks noGrp="1" noChangeArrowheads="1"/>
          </p:cNvSpPr>
          <p:nvPr>
            <p:ph type="body" idx="4294967295"/>
          </p:nvPr>
        </p:nvSpPr>
        <p:spPr>
          <a:xfrm>
            <a:off x="666751" y="1181100"/>
            <a:ext cx="7810499" cy="4495800"/>
          </a:xfrm>
        </p:spPr>
        <p:txBody>
          <a:bodyPr>
            <a:noAutofit/>
          </a:bodyPr>
          <a:lstStyle/>
          <a:p>
            <a:pPr>
              <a:spcBef>
                <a:spcPts val="0"/>
              </a:spcBef>
            </a:pPr>
            <a:r>
              <a:rPr lang="en-US" sz="2400" b="1"/>
              <a:t>25% </a:t>
            </a:r>
            <a:r>
              <a:rPr lang="en-US" sz="2400"/>
              <a:t>of community college student transfer to a 4-year college within 5 years</a:t>
            </a:r>
          </a:p>
          <a:p>
            <a:pPr>
              <a:spcBef>
                <a:spcPts val="0"/>
              </a:spcBef>
            </a:pPr>
            <a:endParaRPr lang="en-US" sz="1000"/>
          </a:p>
          <a:p>
            <a:pPr>
              <a:spcBef>
                <a:spcPts val="0"/>
              </a:spcBef>
            </a:pPr>
            <a:r>
              <a:rPr lang="en-US" sz="2400" b="1"/>
              <a:t>37.2% </a:t>
            </a:r>
            <a:r>
              <a:rPr lang="en-US" sz="2400"/>
              <a:t>of U.S. college students transfer at least once within 6 years</a:t>
            </a:r>
          </a:p>
          <a:p>
            <a:pPr>
              <a:spcBef>
                <a:spcPts val="0"/>
              </a:spcBef>
            </a:pPr>
            <a:endParaRPr lang="en-US" sz="1000"/>
          </a:p>
          <a:p>
            <a:pPr>
              <a:spcBef>
                <a:spcPts val="0"/>
              </a:spcBef>
            </a:pPr>
            <a:r>
              <a:rPr lang="en-US" sz="2400" b="1"/>
              <a:t>41% </a:t>
            </a:r>
            <a:r>
              <a:rPr lang="en-US" sz="2400"/>
              <a:t>of all new students at Minnesota State universities are transfer students </a:t>
            </a:r>
          </a:p>
          <a:p>
            <a:pPr>
              <a:spcBef>
                <a:spcPts val="0"/>
              </a:spcBef>
            </a:pPr>
            <a:endParaRPr lang="en-US" sz="1000"/>
          </a:p>
          <a:p>
            <a:pPr>
              <a:spcBef>
                <a:spcPts val="0"/>
              </a:spcBef>
            </a:pPr>
            <a:r>
              <a:rPr lang="en-US" sz="2400" b="1"/>
              <a:t>Half </a:t>
            </a:r>
            <a:r>
              <a:rPr lang="en-US" sz="2400"/>
              <a:t>of new Minnesota State university students transfer from community and technical colleges</a:t>
            </a:r>
          </a:p>
          <a:p>
            <a:pPr>
              <a:spcBef>
                <a:spcPts val="0"/>
              </a:spcBef>
            </a:pPr>
            <a:endParaRPr lang="en-US" sz="1000"/>
          </a:p>
          <a:p>
            <a:pPr>
              <a:spcBef>
                <a:spcPts val="0"/>
              </a:spcBef>
            </a:pPr>
            <a:r>
              <a:rPr lang="en-US" sz="2400" b="1"/>
              <a:t>62% </a:t>
            </a:r>
            <a:r>
              <a:rPr lang="en-US" sz="2400"/>
              <a:t>of students who transferred from community college to 4-year college earn a bachelor’s degree</a:t>
            </a:r>
          </a:p>
        </p:txBody>
      </p:sp>
      <p:sp>
        <p:nvSpPr>
          <p:cNvPr id="2" name="TextBox 1"/>
          <p:cNvSpPr txBox="1"/>
          <p:nvPr/>
        </p:nvSpPr>
        <p:spPr>
          <a:xfrm>
            <a:off x="990600" y="6248400"/>
            <a:ext cx="6221776" cy="430887"/>
          </a:xfrm>
          <a:prstGeom prst="rect">
            <a:avLst/>
          </a:prstGeom>
          <a:noFill/>
        </p:spPr>
        <p:txBody>
          <a:bodyPr wrap="square" rtlCol="0">
            <a:spAutoFit/>
          </a:bodyPr>
          <a:lstStyle/>
          <a:p>
            <a:r>
              <a:rPr lang="en-US" sz="1100" b="1">
                <a:solidFill>
                  <a:schemeClr val="tx1">
                    <a:lumMod val="65000"/>
                    <a:lumOff val="35000"/>
                  </a:schemeClr>
                </a:solidFill>
              </a:rPr>
              <a:t>Sources</a:t>
            </a:r>
            <a:r>
              <a:rPr lang="en-US" sz="1100">
                <a:solidFill>
                  <a:schemeClr val="tx1">
                    <a:lumMod val="65000"/>
                    <a:lumOff val="35000"/>
                  </a:schemeClr>
                </a:solidFill>
              </a:rPr>
              <a:t>: www.insidehighered.com/quicktakes/2015/07/08/more-third-college-students-transfer; https://ccrc.tc.columbia.edu/media/k2/attachments/what-we-know-about-transfer.pdf</a:t>
            </a:r>
          </a:p>
        </p:txBody>
      </p:sp>
    </p:spTree>
    <p:extLst>
      <p:ext uri="{BB962C8B-B14F-4D97-AF65-F5344CB8AC3E}">
        <p14:creationId xmlns:p14="http://schemas.microsoft.com/office/powerpoint/2010/main" val="245375291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944691321"/>
              </p:ext>
            </p:extLst>
          </p:nvPr>
        </p:nvGraphicFramePr>
        <p:xfrm>
          <a:off x="505986" y="1155700"/>
          <a:ext cx="8132028" cy="49961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1004538" y="6400800"/>
            <a:ext cx="3529361" cy="261610"/>
          </a:xfrm>
          <a:prstGeom prst="rect">
            <a:avLst/>
          </a:prstGeom>
          <a:noFill/>
        </p:spPr>
        <p:txBody>
          <a:bodyPr wrap="square" rtlCol="0">
            <a:spAutoFit/>
          </a:bodyPr>
          <a:lstStyle/>
          <a:p>
            <a:r>
              <a:rPr lang="en-US" sz="1100" b="1">
                <a:solidFill>
                  <a:schemeClr val="tx1">
                    <a:lumMod val="65000"/>
                    <a:lumOff val="35000"/>
                  </a:schemeClr>
                </a:solidFill>
              </a:rPr>
              <a:t>http://minnstate.edu/colleges/campuses.html</a:t>
            </a:r>
            <a:endParaRPr lang="en-US" sz="1100">
              <a:solidFill>
                <a:schemeClr val="tx1">
                  <a:lumMod val="65000"/>
                  <a:lumOff val="35000"/>
                </a:schemeClr>
              </a:solidFill>
            </a:endParaRPr>
          </a:p>
        </p:txBody>
      </p:sp>
      <p:sp>
        <p:nvSpPr>
          <p:cNvPr id="4" name="Text Placeholder 3"/>
          <p:cNvSpPr>
            <a:spLocks noGrp="1"/>
          </p:cNvSpPr>
          <p:nvPr>
            <p:ph type="body" sz="quarter" idx="15"/>
          </p:nvPr>
        </p:nvSpPr>
        <p:spPr>
          <a:xfrm>
            <a:off x="457199" y="228600"/>
            <a:ext cx="8153400" cy="914400"/>
          </a:xfrm>
        </p:spPr>
        <p:txBody>
          <a:bodyPr>
            <a:noAutofit/>
          </a:bodyPr>
          <a:lstStyle/>
          <a:p>
            <a:r>
              <a:rPr lang="en-US">
                <a:solidFill>
                  <a:srgbClr val="009F4D"/>
                </a:solidFill>
              </a:rPr>
              <a:t>Minnesota State Colleges &amp; Universities</a:t>
            </a:r>
          </a:p>
        </p:txBody>
      </p:sp>
    </p:spTree>
    <p:extLst>
      <p:ext uri="{BB962C8B-B14F-4D97-AF65-F5344CB8AC3E}">
        <p14:creationId xmlns:p14="http://schemas.microsoft.com/office/powerpoint/2010/main" val="179330036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9898" y="367490"/>
            <a:ext cx="5583746" cy="6123021"/>
          </a:xfrm>
          <a:prstGeom prst="rect">
            <a:avLst/>
          </a:prstGeom>
        </p:spPr>
      </p:pic>
      <p:sp>
        <p:nvSpPr>
          <p:cNvPr id="6" name="Text Placeholder 3"/>
          <p:cNvSpPr>
            <a:spLocks noGrp="1"/>
          </p:cNvSpPr>
          <p:nvPr>
            <p:ph type="body" sz="quarter" idx="15"/>
          </p:nvPr>
        </p:nvSpPr>
        <p:spPr>
          <a:xfrm>
            <a:off x="4523288" y="27021"/>
            <a:ext cx="4620712" cy="1066800"/>
          </a:xfrm>
        </p:spPr>
        <p:txBody>
          <a:bodyPr>
            <a:noAutofit/>
          </a:bodyPr>
          <a:lstStyle/>
          <a:p>
            <a:r>
              <a:rPr lang="en-US">
                <a:solidFill>
                  <a:srgbClr val="009F4D"/>
                </a:solidFill>
              </a:rPr>
              <a:t>Minnesota State Colleges &amp; Universities</a:t>
            </a:r>
          </a:p>
        </p:txBody>
      </p:sp>
      <p:sp>
        <p:nvSpPr>
          <p:cNvPr id="8" name="TextBox 7"/>
          <p:cNvSpPr txBox="1"/>
          <p:nvPr/>
        </p:nvSpPr>
        <p:spPr>
          <a:xfrm>
            <a:off x="2277090" y="6490511"/>
            <a:ext cx="3529361" cy="261610"/>
          </a:xfrm>
          <a:prstGeom prst="rect">
            <a:avLst/>
          </a:prstGeom>
          <a:noFill/>
        </p:spPr>
        <p:txBody>
          <a:bodyPr wrap="square" rtlCol="0">
            <a:spAutoFit/>
          </a:bodyPr>
          <a:lstStyle/>
          <a:p>
            <a:r>
              <a:rPr lang="en-US" sz="1100" b="1" dirty="0">
                <a:solidFill>
                  <a:schemeClr val="tx1">
                    <a:lumMod val="65000"/>
                    <a:lumOff val="35000"/>
                  </a:schemeClr>
                </a:solidFill>
              </a:rPr>
              <a:t>http://minnstate.edu/colleges/campuses.html</a:t>
            </a:r>
            <a:endParaRPr lang="en-US" sz="1100" dirty="0">
              <a:solidFill>
                <a:schemeClr val="tx1">
                  <a:lumMod val="65000"/>
                  <a:lumOff val="35000"/>
                </a:schemeClr>
              </a:solidFill>
            </a:endParaRPr>
          </a:p>
        </p:txBody>
      </p:sp>
    </p:spTree>
    <p:extLst>
      <p:ext uri="{BB962C8B-B14F-4D97-AF65-F5344CB8AC3E}">
        <p14:creationId xmlns:p14="http://schemas.microsoft.com/office/powerpoint/2010/main" val="57297151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p:txBody>
          <a:bodyPr/>
          <a:lstStyle/>
          <a:p>
            <a:r>
              <a:rPr lang="en-US">
                <a:solidFill>
                  <a:srgbClr val="009F4D"/>
                </a:solidFill>
              </a:rPr>
              <a:t>Discussion</a:t>
            </a:r>
          </a:p>
        </p:txBody>
      </p:sp>
      <p:sp>
        <p:nvSpPr>
          <p:cNvPr id="3" name="Content Placeholder 2"/>
          <p:cNvSpPr>
            <a:spLocks noGrp="1"/>
          </p:cNvSpPr>
          <p:nvPr>
            <p:ph idx="4294967295"/>
          </p:nvPr>
        </p:nvSpPr>
        <p:spPr>
          <a:xfrm>
            <a:off x="609600" y="1752600"/>
            <a:ext cx="7924800" cy="4321629"/>
          </a:xfrm>
        </p:spPr>
        <p:txBody>
          <a:bodyPr>
            <a:normAutofit/>
          </a:bodyPr>
          <a:lstStyle/>
          <a:p>
            <a:pPr>
              <a:spcBef>
                <a:spcPts val="0"/>
              </a:spcBef>
            </a:pPr>
            <a:r>
              <a:rPr lang="en-US" dirty="0">
                <a:solidFill>
                  <a:schemeClr val="tx1"/>
                </a:solidFill>
              </a:rPr>
              <a:t>What are the two most important things for you in choosing a college?</a:t>
            </a:r>
          </a:p>
          <a:p>
            <a:pPr>
              <a:spcBef>
                <a:spcPts val="0"/>
              </a:spcBef>
            </a:pPr>
            <a:endParaRPr lang="en-US" dirty="0">
              <a:solidFill>
                <a:schemeClr val="tx1"/>
              </a:solidFill>
            </a:endParaRPr>
          </a:p>
          <a:p>
            <a:pPr>
              <a:spcBef>
                <a:spcPts val="0"/>
              </a:spcBef>
            </a:pPr>
            <a:r>
              <a:rPr lang="en-US" dirty="0">
                <a:solidFill>
                  <a:schemeClr val="tx1"/>
                </a:solidFill>
              </a:rPr>
              <a:t>What </a:t>
            </a:r>
            <a:r>
              <a:rPr lang="en-US" dirty="0" smtClean="0">
                <a:solidFill>
                  <a:schemeClr val="tx1"/>
                </a:solidFill>
              </a:rPr>
              <a:t>is </a:t>
            </a:r>
            <a:r>
              <a:rPr lang="en-US" dirty="0">
                <a:solidFill>
                  <a:schemeClr val="tx1"/>
                </a:solidFill>
              </a:rPr>
              <a:t>confusing about choosing a college?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3227" y="4479133"/>
            <a:ext cx="2286000" cy="1393031"/>
          </a:xfrm>
          <a:prstGeom prst="rect">
            <a:avLst/>
          </a:prstGeom>
        </p:spPr>
      </p:pic>
    </p:spTree>
    <p:extLst>
      <p:ext uri="{BB962C8B-B14F-4D97-AF65-F5344CB8AC3E}">
        <p14:creationId xmlns:p14="http://schemas.microsoft.com/office/powerpoint/2010/main" val="13889236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609600"/>
            <a:ext cx="2514600" cy="1665924"/>
          </a:xfrm>
          <a:prstGeom prst="rect">
            <a:avLst/>
          </a:prstGeom>
        </p:spPr>
      </p:pic>
      <p:sp>
        <p:nvSpPr>
          <p:cNvPr id="2" name="Rectangle 1"/>
          <p:cNvSpPr/>
          <p:nvPr/>
        </p:nvSpPr>
        <p:spPr>
          <a:xfrm>
            <a:off x="685800" y="3587505"/>
            <a:ext cx="3352800" cy="707886"/>
          </a:xfrm>
          <a:prstGeom prst="rect">
            <a:avLst/>
          </a:prstGeom>
        </p:spPr>
        <p:txBody>
          <a:bodyPr wrap="square">
            <a:spAutoFit/>
          </a:bodyPr>
          <a:lstStyle/>
          <a:p>
            <a:pPr algn="ctr">
              <a:spcBef>
                <a:spcPts val="0"/>
              </a:spcBef>
            </a:pPr>
            <a:r>
              <a:rPr lang="en-US" sz="2000" b="1">
                <a:solidFill>
                  <a:srgbClr val="009F4D"/>
                </a:solidFill>
              </a:rPr>
              <a:t>Denise Felder, Director of CTE Professional Development</a:t>
            </a:r>
          </a:p>
        </p:txBody>
      </p:sp>
      <p:sp>
        <p:nvSpPr>
          <p:cNvPr id="5" name="Rectangle 4"/>
          <p:cNvSpPr/>
          <p:nvPr/>
        </p:nvSpPr>
        <p:spPr>
          <a:xfrm>
            <a:off x="4572000" y="3587505"/>
            <a:ext cx="3962400" cy="707886"/>
          </a:xfrm>
          <a:prstGeom prst="rect">
            <a:avLst/>
          </a:prstGeom>
        </p:spPr>
        <p:txBody>
          <a:bodyPr wrap="square">
            <a:spAutoFit/>
          </a:bodyPr>
          <a:lstStyle/>
          <a:p>
            <a:pPr algn="ctr">
              <a:spcBef>
                <a:spcPts val="0"/>
              </a:spcBef>
            </a:pPr>
            <a:r>
              <a:rPr lang="en-US" sz="2000" b="1">
                <a:solidFill>
                  <a:srgbClr val="009F4D"/>
                </a:solidFill>
              </a:rPr>
              <a:t>April Schnell,</a:t>
            </a:r>
            <a:br>
              <a:rPr lang="en-US" sz="2000" b="1">
                <a:solidFill>
                  <a:srgbClr val="009F4D"/>
                </a:solidFill>
              </a:rPr>
            </a:br>
            <a:r>
              <a:rPr lang="en-US" sz="2000" b="1">
                <a:solidFill>
                  <a:srgbClr val="009F4D"/>
                </a:solidFill>
              </a:rPr>
              <a:t>Career Development Specialist</a:t>
            </a:r>
          </a:p>
        </p:txBody>
      </p:sp>
    </p:spTree>
    <p:extLst>
      <p:ext uri="{BB962C8B-B14F-4D97-AF65-F5344CB8AC3E}">
        <p14:creationId xmlns:p14="http://schemas.microsoft.com/office/powerpoint/2010/main" val="37584792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Minnesota State Brand Colors">
      <a:dk1>
        <a:sysClr val="windowText" lastClr="000000"/>
      </a:dk1>
      <a:lt1>
        <a:sysClr val="window" lastClr="FFFFFF"/>
      </a:lt1>
      <a:dk2>
        <a:srgbClr val="0C2340"/>
      </a:dk2>
      <a:lt2>
        <a:srgbClr val="009F4D"/>
      </a:lt2>
      <a:accent1>
        <a:srgbClr val="ACA39A"/>
      </a:accent1>
      <a:accent2>
        <a:srgbClr val="009CDE"/>
      </a:accent2>
      <a:accent3>
        <a:srgbClr val="582C83"/>
      </a:accent3>
      <a:accent4>
        <a:srgbClr val="CE0058"/>
      </a:accent4>
      <a:accent5>
        <a:srgbClr val="FF671F"/>
      </a:accent5>
      <a:accent6>
        <a:srgbClr val="FFFFF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Minnesota State Brand Colors">
      <a:dk1>
        <a:sysClr val="windowText" lastClr="000000"/>
      </a:dk1>
      <a:lt1>
        <a:sysClr val="window" lastClr="FFFFFF"/>
      </a:lt1>
      <a:dk2>
        <a:srgbClr val="20285C"/>
      </a:dk2>
      <a:lt2>
        <a:srgbClr val="009D4E"/>
      </a:lt2>
      <a:accent1>
        <a:srgbClr val="B0A39A"/>
      </a:accent1>
      <a:accent2>
        <a:srgbClr val="009BDE"/>
      </a:accent2>
      <a:accent3>
        <a:srgbClr val="5B2B82"/>
      </a:accent3>
      <a:accent4>
        <a:srgbClr val="D60057"/>
      </a:accent4>
      <a:accent5>
        <a:srgbClr val="FF671B"/>
      </a:accent5>
      <a:accent6>
        <a:srgbClr val="FFFFF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MNSCU Document" ma:contentTypeID="0x0101007F63E6E81D490F4988342785983C5A40009394B71A0B7376429FFD940BB99A3882" ma:contentTypeVersion="22" ma:contentTypeDescription="" ma:contentTypeScope="" ma:versionID="6d98b674e19aca7e465360c020c0a74c">
  <xsd:schema xmlns:xsd="http://www.w3.org/2001/XMLSchema" xmlns:xs="http://www.w3.org/2001/XMLSchema" xmlns:p="http://schemas.microsoft.com/office/2006/metadata/properties" xmlns:ns3="56079915-55c1-47de-9f8c-fe65da8f0fde" targetNamespace="http://schemas.microsoft.com/office/2006/metadata/properties" ma:root="true" ma:fieldsID="9b13cf3956d02a060ff336852ebc0f8c" ns3:_="">
    <xsd:import namespace="56079915-55c1-47de-9f8c-fe65da8f0fde"/>
    <xsd:element name="properties">
      <xsd:complexType>
        <xsd:sequence>
          <xsd:element name="documentManagement">
            <xsd:complexType>
              <xsd:all>
                <xsd:element ref="ns3:Audience" minOccurs="0"/>
                <xsd:element ref="ns3:Document_x0020_Type" minOccurs="0"/>
                <xsd:element ref="ns3:Category1" minOccurs="0"/>
                <xsd:element ref="ns3:Topic" minOccurs="0"/>
                <xsd:element ref="ns3:TaxKeywordTaxHTField" minOccurs="0"/>
                <xsd:element ref="ns3:TaxCatchAll" minOccurs="0"/>
                <xsd:element ref="ns3:TaxCatchAllLabel" minOccurs="0"/>
                <xsd:element ref="ns3:p09038bf12304619804d557862d5fc41" minOccurs="0"/>
                <xsd:element ref="ns3:ja4d214411a24a6192cde7e6c17082ed" minOccurs="0"/>
                <xsd:element ref="ns3:SharedWithUsers" minOccurs="0"/>
                <xsd:element ref="ns3:SharedWithDetails" minOccurs="0"/>
                <xsd:element ref="ns3:LastSharedByUser" minOccurs="0"/>
                <xsd:element ref="ns3: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079915-55c1-47de-9f8c-fe65da8f0fde" elementFormDefault="qualified">
    <xsd:import namespace="http://schemas.microsoft.com/office/2006/documentManagement/types"/>
    <xsd:import namespace="http://schemas.microsoft.com/office/infopath/2007/PartnerControls"/>
    <xsd:element name="Audience" ma:index="3" nillable="true" ma:displayName="Audience" ma:internalName="Audience">
      <xsd:complexType>
        <xsd:complexContent>
          <xsd:extension base="dms:MultiChoice">
            <xsd:sequence>
              <xsd:element name="Value" maxOccurs="unbounded" minOccurs="0" nillable="true">
                <xsd:simpleType>
                  <xsd:restriction base="dms:Choice">
                    <xsd:enumeration value="Systemwide"/>
                    <xsd:enumeration value="System Office"/>
                    <xsd:enumeration value="Key Communicators"/>
                  </xsd:restriction>
                </xsd:simpleType>
              </xsd:element>
            </xsd:sequence>
          </xsd:extension>
        </xsd:complexContent>
      </xsd:complexType>
    </xsd:element>
    <xsd:element name="Document_x0020_Type" ma:index="4" nillable="true" ma:displayName="Document Type" ma:format="RadioButtons" ma:internalName="Document_x0020_Type">
      <xsd:simpleType>
        <xsd:restriction base="dms:Choice">
          <xsd:enumeration value="BOT"/>
          <xsd:enumeration value="Logos"/>
          <xsd:enumeration value="Manuals"/>
          <xsd:enumeration value="Maps"/>
          <xsd:enumeration value="Reports"/>
          <xsd:enumeration value="Templates"/>
        </xsd:restriction>
      </xsd:simpleType>
    </xsd:element>
    <xsd:element name="Category1" ma:index="5" nillable="true" ma:displayName="Category" ma:internalName="Category1" ma:readOnly="false">
      <xsd:complexType>
        <xsd:complexContent>
          <xsd:extension base="dms:MultiChoice">
            <xsd:sequence>
              <xsd:element name="Value" maxOccurs="unbounded" minOccurs="0" nillable="true">
                <xsd:simpleType>
                  <xsd:restriction base="dms:Choice">
                    <xsd:enumeration value="Brand Steering Committee"/>
                    <xsd:enumeration value="Communications"/>
                    <xsd:enumeration value="Deliverables"/>
                    <xsd:enumeration value="Drafts"/>
                    <xsd:enumeration value="Graphics"/>
                    <xsd:enumeration value="Timeline"/>
                  </xsd:restriction>
                </xsd:simpleType>
              </xsd:element>
            </xsd:sequence>
          </xsd:extension>
        </xsd:complexContent>
      </xsd:complexType>
    </xsd:element>
    <xsd:element name="Topic" ma:index="6" nillable="true" ma:displayName="Topic" ma:internalName="Topic" ma:readOnly="false">
      <xsd:complexType>
        <xsd:complexContent>
          <xsd:extension base="dms:MultiChoice">
            <xsd:sequence>
              <xsd:element name="Value" maxOccurs="unbounded" minOccurs="0" nillable="true">
                <xsd:simpleType>
                  <xsd:restriction base="dms:Choice">
                    <xsd:enumeration value="Brand Standards"/>
                    <xsd:enumeration value="Collaboration and Feedback"/>
                    <xsd:enumeration value="Environmental Inventory"/>
                    <xsd:enumeration value="Phase I"/>
                    <xsd:enumeration value="Phase II"/>
                    <xsd:enumeration value="Visual Identity Development"/>
                    <xsd:enumeration value="Website"/>
                    <xsd:enumeration value="Work Plan"/>
                  </xsd:restriction>
                </xsd:simpleType>
              </xsd:element>
            </xsd:sequence>
          </xsd:extension>
        </xsd:complexContent>
      </xsd:complexType>
    </xsd:element>
    <xsd:element name="TaxKeywordTaxHTField" ma:index="11" nillable="true" ma:taxonomy="true" ma:internalName="TaxKeywordTaxHTField" ma:taxonomyFieldName="TaxKeyword" ma:displayName="Keywords" ma:readOnly="false" ma:fieldId="{23f27201-bee3-471e-b2e7-b64fd8b7ca38}" ma:taxonomyMulti="true" ma:sspId="f95a9afa-61c7-4e96-8bec-901bd188774b" ma:termSetId="00000000-0000-0000-0000-000000000000" ma:anchorId="00000000-0000-0000-0000-000000000000" ma:open="true" ma:isKeyword="true">
      <xsd:complexType>
        <xsd:sequence>
          <xsd:element ref="pc:Terms" minOccurs="0" maxOccurs="1"/>
        </xsd:sequence>
      </xsd:complexType>
    </xsd:element>
    <xsd:element name="TaxCatchAll" ma:index="12" nillable="true" ma:displayName="Taxonomy Catch All Column" ma:description="" ma:hidden="true" ma:list="{0763f45c-5e52-437e-8450-a5f0778a5a12}" ma:internalName="TaxCatchAll" ma:readOnly="false" ma:showField="CatchAllData" ma:web="56079915-55c1-47de-9f8c-fe65da8f0fde">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description="" ma:hidden="true" ma:list="{0763f45c-5e52-437e-8450-a5f0778a5a12}" ma:internalName="TaxCatchAllLabel" ma:readOnly="true" ma:showField="CatchAllDataLabel" ma:web="56079915-55c1-47de-9f8c-fe65da8f0fde">
      <xsd:complexType>
        <xsd:complexContent>
          <xsd:extension base="dms:MultiChoiceLookup">
            <xsd:sequence>
              <xsd:element name="Value" type="dms:Lookup" maxOccurs="unbounded" minOccurs="0" nillable="true"/>
            </xsd:sequence>
          </xsd:extension>
        </xsd:complexContent>
      </xsd:complexType>
    </xsd:element>
    <xsd:element name="p09038bf12304619804d557862d5fc41" ma:index="15" nillable="true" ma:taxonomy="true" ma:internalName="p09038bf12304619804d557862d5fc41" ma:taxonomyFieldName="Division" ma:displayName="Division" ma:readOnly="false" ma:default="-1;#Advancement|d7809cf3-7ceb-465e-92ea-59cbc20ee0a1" ma:fieldId="{909038bf-1230-4619-804d-557862d5fc41}" ma:taxonomyMulti="true" ma:sspId="f95a9afa-61c7-4e96-8bec-901bd188774b" ma:termSetId="4138800a-2358-4676-93a8-74d5ce380f98" ma:anchorId="00000000-0000-0000-0000-000000000000" ma:open="false" ma:isKeyword="false">
      <xsd:complexType>
        <xsd:sequence>
          <xsd:element ref="pc:Terms" minOccurs="0" maxOccurs="1"/>
        </xsd:sequence>
      </xsd:complexType>
    </xsd:element>
    <xsd:element name="ja4d214411a24a6192cde7e6c17082ed" ma:index="17" nillable="true" ma:taxonomy="true" ma:internalName="ja4d214411a24a6192cde7e6c17082ed" ma:taxonomyFieldName="Unit" ma:displayName="Unit" ma:readOnly="false" ma:default="-1;#Communications|9c0f9c96-c80b-487b-ba5f-a0d3f6db2610" ma:fieldId="{3a4d2144-11a2-4a61-92cd-e7e6c17082ed}" ma:taxonomyMulti="true" ma:sspId="f95a9afa-61c7-4e96-8bec-901bd188774b" ma:termSetId="4138800a-2358-4676-93a8-74d5ce380f98" ma:anchorId="00000000-0000-0000-0000-000000000000" ma:open="false" ma:isKeyword="false">
      <xsd:complexType>
        <xsd:sequence>
          <xsd:element ref="pc:Terms" minOccurs="0" maxOccurs="1"/>
        </xsd:sequence>
      </xsd:complexType>
    </xsd:element>
    <xsd:element name="SharedWithUsers" ma:index="19"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description="" ma:internalName="SharedWithDetails" ma:readOnly="true">
      <xsd:simpleType>
        <xsd:restriction base="dms:Note">
          <xsd:maxLength value="255"/>
        </xsd:restriction>
      </xsd:simpleType>
    </xsd:element>
    <xsd:element name="LastSharedByUser" ma:index="23" nillable="true" ma:displayName="Last Shared By User" ma:description="" ma:internalName="LastSharedByUser" ma:readOnly="true">
      <xsd:simpleType>
        <xsd:restriction base="dms:Note">
          <xsd:maxLength value="255"/>
        </xsd:restriction>
      </xsd:simpleType>
    </xsd:element>
    <xsd:element name="LastSharedByTime" ma:index="24"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 ma:displayName="Author"/>
        <xsd:element ref="dcterms:created" minOccurs="0" maxOccurs="1"/>
        <xsd:element ref="dc:identifier" minOccurs="0" maxOccurs="1"/>
        <xsd:element name="contentType" minOccurs="0" maxOccurs="1" type="xsd:string" ma:index="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ument_x0020_Type xmlns="56079915-55c1-47de-9f8c-fe65da8f0fde">Templates</Document_x0020_Type>
    <Audience xmlns="56079915-55c1-47de-9f8c-fe65da8f0fde">
      <Value>System Office</Value>
    </Audience>
    <Category1 xmlns="56079915-55c1-47de-9f8c-fe65da8f0fde">
      <Value>Graphics</Value>
    </Category1>
    <Topic xmlns="56079915-55c1-47de-9f8c-fe65da8f0fde">
      <Value>Brand Standards</Value>
    </Topic>
    <TaxCatchAll xmlns="56079915-55c1-47de-9f8c-fe65da8f0fde">
      <Value>6</Value>
      <Value>3</Value>
    </TaxCatchAll>
    <p09038bf12304619804d557862d5fc41 xmlns="56079915-55c1-47de-9f8c-fe65da8f0fde">
      <Terms xmlns="http://schemas.microsoft.com/office/infopath/2007/PartnerControls">
        <TermInfo xmlns="http://schemas.microsoft.com/office/infopath/2007/PartnerControls">
          <TermName xmlns="http://schemas.microsoft.com/office/infopath/2007/PartnerControls">Advancement</TermName>
          <TermId xmlns="http://schemas.microsoft.com/office/infopath/2007/PartnerControls">d7809cf3-7ceb-465e-92ea-59cbc20ee0a1</TermId>
        </TermInfo>
      </Terms>
    </p09038bf12304619804d557862d5fc41>
    <ja4d214411a24a6192cde7e6c17082ed xmlns="56079915-55c1-47de-9f8c-fe65da8f0fde">
      <Terms xmlns="http://schemas.microsoft.com/office/infopath/2007/PartnerControls">
        <TermInfo xmlns="http://schemas.microsoft.com/office/infopath/2007/PartnerControls">
          <TermName xmlns="http://schemas.microsoft.com/office/infopath/2007/PartnerControls">Communications</TermName>
          <TermId xmlns="http://schemas.microsoft.com/office/infopath/2007/PartnerControls">9c0f9c96-c80b-487b-ba5f-a0d3f6db2610</TermId>
        </TermInfo>
      </Terms>
    </ja4d214411a24a6192cde7e6c17082ed>
    <TaxKeywordTaxHTField xmlns="56079915-55c1-47de-9f8c-fe65da8f0fde">
      <Terms xmlns="http://schemas.microsoft.com/office/infopath/2007/PartnerControls"/>
    </TaxKeywordTaxHTFiel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DDE8B9-C31F-438D-B935-4C210674673E}">
  <ds:schemaRefs>
    <ds:schemaRef ds:uri="56079915-55c1-47de-9f8c-fe65da8f0fd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46A45C1-91F2-456D-8FF6-4F738332C642}">
  <ds:schemaRefs>
    <ds:schemaRef ds:uri="56079915-55c1-47de-9f8c-fe65da8f0fde"/>
    <ds:schemaRef ds:uri="http://purl.org/dc/terms/"/>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3BDA0DA-59AD-4DFA-BF0C-10E001CF4AB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42</TotalTime>
  <Words>2634</Words>
  <Application>Microsoft Office PowerPoint</Application>
  <PresentationFormat>On-screen Show (4:3)</PresentationFormat>
  <Paragraphs>316</Paragraphs>
  <Slides>20</Slides>
  <Notes>20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20</vt:i4>
      </vt:variant>
    </vt:vector>
  </HeadingPairs>
  <TitlesOfParts>
    <vt:vector size="25" baseType="lpstr">
      <vt:lpstr>Arial</vt:lpstr>
      <vt:lpstr>Calibri</vt:lpstr>
      <vt:lpstr>Courier New</vt:lpstr>
      <vt:lpstr>Office Theme</vt:lpstr>
      <vt:lpstr>Custom Design</vt:lpstr>
      <vt:lpstr>PowerPoint Presentation</vt:lpstr>
      <vt:lpstr>PowerPoint Presentation</vt:lpstr>
      <vt:lpstr>69% of public high school graduates went to a postsecondary institution the following fall.</vt:lpstr>
      <vt:lpstr>What is ‘College?’</vt:lpstr>
      <vt:lpstr>PowerPoint Presentation</vt:lpstr>
      <vt:lpstr>Type of Degree and/or Transfer Plans  Determine Your Starting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Denise Felder</dc:creator>
  <cp:lastModifiedBy>Denise Felder</cp:lastModifiedBy>
  <cp:revision>8</cp:revision>
  <dcterms:modified xsi:type="dcterms:W3CDTF">2018-01-24T19:26:16Z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0x0101007F63E6E81D490F4988342785983C5A40009394B71A0B7376429FFD940BB99A3882</vt:lpwstr>
  </property>
  <property fmtid="{D5CDD505-2E9C-101B-9397-08002B2CF9AE}" pid="3" name="TaxKeyword">
    <vt:lpwstr/>
  </property>
  <property fmtid="{D5CDD505-2E9C-101B-9397-08002B2CF9AE}" pid="4" name="Division">
    <vt:lpwstr>3;#Advancement|d7809cf3-7ceb-465e-92ea-59cbc20ee0a1</vt:lpwstr>
  </property>
  <property fmtid="{D5CDD505-2E9C-101B-9397-08002B2CF9AE}" pid="5" name="Unit">
    <vt:lpwstr>6;#Communications|9c0f9c96-c80b-487b-ba5f-a0d3f6db2610</vt:lpwstr>
  </property>
</Properties>
</file>